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641" r:id="rId2"/>
    <p:sldId id="682" r:id="rId3"/>
    <p:sldId id="410" r:id="rId4"/>
    <p:sldId id="684" r:id="rId5"/>
    <p:sldId id="698" r:id="rId6"/>
    <p:sldId id="344" r:id="rId7"/>
    <p:sldId id="336" r:id="rId8"/>
    <p:sldId id="335" r:id="rId9"/>
    <p:sldId id="279" r:id="rId10"/>
    <p:sldId id="685" r:id="rId11"/>
    <p:sldId id="687" r:id="rId12"/>
    <p:sldId id="688" r:id="rId13"/>
    <p:sldId id="374" r:id="rId14"/>
    <p:sldId id="356" r:id="rId15"/>
    <p:sldId id="689" r:id="rId16"/>
    <p:sldId id="690" r:id="rId17"/>
    <p:sldId id="693" r:id="rId18"/>
    <p:sldId id="695" r:id="rId19"/>
    <p:sldId id="680" r:id="rId20"/>
    <p:sldId id="384" r:id="rId21"/>
    <p:sldId id="678" r:id="rId22"/>
    <p:sldId id="659" r:id="rId23"/>
    <p:sldId id="664" r:id="rId24"/>
    <p:sldId id="694" r:id="rId25"/>
    <p:sldId id="654" r:id="rId26"/>
    <p:sldId id="645" r:id="rId27"/>
    <p:sldId id="679" r:id="rId28"/>
    <p:sldId id="667" r:id="rId29"/>
    <p:sldId id="650" r:id="rId30"/>
    <p:sldId id="671" r:id="rId31"/>
    <p:sldId id="672" r:id="rId32"/>
    <p:sldId id="674" r:id="rId33"/>
    <p:sldId id="676" r:id="rId34"/>
    <p:sldId id="673" r:id="rId35"/>
    <p:sldId id="677" r:id="rId36"/>
    <p:sldId id="696" r:id="rId37"/>
    <p:sldId id="697" r:id="rId38"/>
    <p:sldId id="665" r:id="rId39"/>
    <p:sldId id="378" r:id="rId4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40" y="-10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1E0642-2B76-49B7-A21B-A98E6C91DF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76C12-965A-4AB0-B1F9-CA96C0C9A8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E7125B-CF19-B94C-905C-2FC22786DE35}" type="datetimeFigureOut">
              <a:rPr lang="en-GB" altLang="en-US"/>
              <a:pPr>
                <a:defRPr/>
              </a:pPr>
              <a:t>31/07/2019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6AFBC-45FE-4FA0-A4CE-1FD6F998C9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EEF1F-3BD1-4F44-8311-1C0436F7AC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58EDA1-663F-C349-974F-53CED013D5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3E188-0707-436E-AD79-875F8ABA00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43A0-0895-4A24-A3BA-851682B05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1A4A1E9-67DD-2344-9221-57001B806B72}" type="datetimeFigureOut">
              <a:rPr lang="en-GB" altLang="en-US"/>
              <a:pPr>
                <a:defRPr/>
              </a:pPr>
              <a:t>31/07/2019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ED7911-B1BC-4212-91ED-EDE401A4F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63E629-F974-463A-B61B-95F4A41D4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DCCD-5073-4484-8E24-F46EA2F51F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34BB8-902B-4C06-AEF2-C8CAB81B3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8BE5D8E-34AF-9441-B985-BD2EE1CAFF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18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9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426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4267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28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24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01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8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9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4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68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76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5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FAEDB9-DDAA-8A41-9F0C-25C315570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DC4A1B-A3D4-CC4D-B125-4CEC8BEFA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pic>
        <p:nvPicPr>
          <p:cNvPr id="1028" name="Picture 9" descr="South Tees Hospitals colA">
            <a:extLst>
              <a:ext uri="{FF2B5EF4-FFF2-40B4-BE49-F238E27FC236}">
                <a16:creationId xmlns:a16="http://schemas.microsoft.com/office/drawing/2014/main" id="{7895068A-3423-9F4F-89E5-854AEADE26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04800"/>
            <a:ext cx="32670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Oval 8">
            <a:extLst>
              <a:ext uri="{FF2B5EF4-FFF2-40B4-BE49-F238E27FC236}">
                <a16:creationId xmlns:a16="http://schemas.microsoft.com/office/drawing/2014/main" id="{70A0BCC9-7B7A-4FD1-BA8C-EBF78B7FB2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8250" y="1828800"/>
            <a:ext cx="571500" cy="571500"/>
          </a:xfrm>
          <a:prstGeom prst="ellipse">
            <a:avLst/>
          </a:prstGeom>
          <a:noFill/>
          <a:ln w="9525" algn="ctr">
            <a:solidFill>
              <a:srgbClr val="AAA296"/>
            </a:solidFill>
            <a:prstDash val="sysDot"/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030" name="Oval 8">
            <a:extLst>
              <a:ext uri="{FF2B5EF4-FFF2-40B4-BE49-F238E27FC236}">
                <a16:creationId xmlns:a16="http://schemas.microsoft.com/office/drawing/2014/main" id="{B4EE2399-701A-4967-9717-0B424C478E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0475" y="1851025"/>
            <a:ext cx="525463" cy="525463"/>
          </a:xfrm>
          <a:prstGeom prst="ellipse">
            <a:avLst/>
          </a:prstGeom>
          <a:solidFill>
            <a:srgbClr val="AAA296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1031" name="Picture 15" descr="straplinenofaces">
            <a:extLst>
              <a:ext uri="{FF2B5EF4-FFF2-40B4-BE49-F238E27FC236}">
                <a16:creationId xmlns:a16="http://schemas.microsoft.com/office/drawing/2014/main" id="{377C6133-5E2F-0142-B2E2-80BAB8910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8991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2" r:id="rId1"/>
    <p:sldLayoutId id="2147485203" r:id="rId2"/>
    <p:sldLayoutId id="2147485204" r:id="rId3"/>
    <p:sldLayoutId id="2147485205" r:id="rId4"/>
    <p:sldLayoutId id="2147485206" r:id="rId5"/>
    <p:sldLayoutId id="2147485207" r:id="rId6"/>
    <p:sldLayoutId id="2147485208" r:id="rId7"/>
    <p:sldLayoutId id="2147485209" r:id="rId8"/>
    <p:sldLayoutId id="2147485210" r:id="rId9"/>
    <p:sldLayoutId id="2147485213" r:id="rId10"/>
    <p:sldLayoutId id="2147485211" r:id="rId11"/>
    <p:sldLayoutId id="21474852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2BA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2BA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2BA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2BA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2BA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72B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72B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72B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72B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AA296"/>
        </a:buClr>
        <a:buSzPct val="14000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AA296"/>
        </a:buClr>
        <a:buSzPct val="14000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AA296"/>
        </a:buClr>
        <a:buSzPct val="14000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AA296"/>
        </a:buClr>
        <a:buSzPct val="14000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AA296"/>
        </a:buClr>
        <a:buSzPct val="140000"/>
        <a:buChar char="»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AA296"/>
        </a:buClr>
        <a:buSzPct val="14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AA296"/>
        </a:buClr>
        <a:buSzPct val="14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AA296"/>
        </a:buClr>
        <a:buSzPct val="14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AA296"/>
        </a:buClr>
        <a:buSzPct val="14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asonprice1@nhs.ne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C747A53-FCDB-4B64-BB7C-E02483DB8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229600" cy="20574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Hypnosis &amp; Functional Neurological Symptom Disorder (FND)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sz="2400" dirty="0">
                <a:ea typeface="ＭＳ Ｐゴシック" charset="0"/>
                <a:cs typeface="+mj-cs"/>
              </a:rPr>
              <a:t>BSCAH Annual Conference</a:t>
            </a:r>
            <a:br>
              <a:rPr lang="en-US" sz="2400" dirty="0">
                <a:ea typeface="ＭＳ Ｐゴシック" charset="0"/>
                <a:cs typeface="+mj-cs"/>
              </a:rPr>
            </a:br>
            <a:r>
              <a:rPr lang="en-US" sz="2400" dirty="0">
                <a:ea typeface="ＭＳ Ｐゴシック" charset="0"/>
                <a:cs typeface="+mj-cs"/>
              </a:rPr>
              <a:t>June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9EC75F-4E08-45E4-BA04-55649DFDC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2209800"/>
            <a:ext cx="3384550" cy="3384550"/>
          </a:xfrm>
          <a:prstGeom prst="ellipse">
            <a:avLst/>
          </a:prstGeom>
          <a:noFill/>
          <a:ln w="22225" algn="ctr">
            <a:solidFill>
              <a:srgbClr val="AAA296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19D7C-87D0-4000-B482-A5CFDFABBAA0}"/>
              </a:ext>
            </a:extLst>
          </p:cNvPr>
          <p:cNvSpPr/>
          <p:nvPr/>
        </p:nvSpPr>
        <p:spPr>
          <a:xfrm>
            <a:off x="355600" y="3886200"/>
            <a:ext cx="4946650" cy="193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latin typeface="+mn-lt"/>
                <a:ea typeface="+mn-ea"/>
              </a:rPr>
              <a:t>Dr Jason Price</a:t>
            </a:r>
          </a:p>
          <a:p>
            <a:pPr eaLnBrk="1" hangingPunct="1">
              <a:defRPr/>
            </a:pPr>
            <a:r>
              <a:rPr lang="en-US" altLang="en-US" sz="1600" dirty="0">
                <a:latin typeface="+mn-lt"/>
                <a:ea typeface="+mn-ea"/>
              </a:rPr>
              <a:t>Consultant Clinical Neuropsychologist</a:t>
            </a:r>
          </a:p>
          <a:p>
            <a:pPr eaLnBrk="1" hangingPunct="1">
              <a:defRPr/>
            </a:pPr>
            <a:r>
              <a:rPr lang="en-US" altLang="en-US" sz="1600" dirty="0">
                <a:latin typeface="+mn-lt"/>
                <a:ea typeface="+mn-ea"/>
              </a:rPr>
              <a:t>Dept. Neuropsychology, </a:t>
            </a:r>
          </a:p>
          <a:p>
            <a:pPr eaLnBrk="1" hangingPunct="1">
              <a:defRPr/>
            </a:pPr>
            <a:r>
              <a:rPr lang="en-US" altLang="en-US" sz="1600" dirty="0">
                <a:latin typeface="+mn-lt"/>
                <a:ea typeface="+mn-ea"/>
              </a:rPr>
              <a:t>The James Cook University Hospital, Middlesbrough</a:t>
            </a:r>
          </a:p>
          <a:p>
            <a:pPr eaLnBrk="1" hangingPunct="1">
              <a:defRPr/>
            </a:pPr>
            <a:r>
              <a:rPr lang="en-US" altLang="en-US" sz="1600" dirty="0">
                <a:latin typeface="+mn-lt"/>
                <a:ea typeface="+mn-ea"/>
                <a:hlinkClick r:id="rId2"/>
              </a:rPr>
              <a:t>jasonprice1@nhs.net</a:t>
            </a:r>
            <a:r>
              <a:rPr lang="en-US" altLang="en-US" sz="1600" dirty="0">
                <a:latin typeface="+mn-lt"/>
                <a:ea typeface="+mn-ea"/>
              </a:rPr>
              <a:t> </a:t>
            </a:r>
          </a:p>
          <a:p>
            <a:pPr eaLnBrk="1" hangingPunct="1">
              <a:defRPr/>
            </a:pPr>
            <a:endParaRPr lang="en-US" altLang="en-US" sz="2800" dirty="0">
              <a:latin typeface="+mn-lt"/>
              <a:ea typeface="+mn-ea"/>
            </a:endParaRP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014EEBE5-7050-994A-8ACF-C09C3F770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0035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BEBC-0B03-4BD7-9219-2D03CF9F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Traditional psychological models of FND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DA6BEBB-9C31-F241-A708-18418CF176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altLang="en-US" sz="2000"/>
          </a:p>
          <a:p>
            <a:pPr>
              <a:lnSpc>
                <a:spcPct val="80000"/>
              </a:lnSpc>
            </a:pPr>
            <a:r>
              <a:rPr lang="en-GB" altLang="en-US" sz="2000"/>
              <a:t>Trauma/Threat models:</a:t>
            </a:r>
          </a:p>
          <a:p>
            <a:pPr lvl="1">
              <a:lnSpc>
                <a:spcPct val="80000"/>
              </a:lnSpc>
            </a:pPr>
            <a:r>
              <a:rPr lang="en-GB" altLang="en-US" sz="1700"/>
              <a:t>Psychodynamic:</a:t>
            </a:r>
          </a:p>
          <a:p>
            <a:pPr lvl="2">
              <a:lnSpc>
                <a:spcPct val="80000"/>
              </a:lnSpc>
            </a:pPr>
            <a:r>
              <a:rPr lang="en-GB" altLang="en-US" sz="1400"/>
              <a:t>Defence mechanism against unacceptable unconscious impulses, thoughts, memories, images etc., breaking through into conscious awareness</a:t>
            </a:r>
          </a:p>
          <a:p>
            <a:pPr lvl="2">
              <a:lnSpc>
                <a:spcPct val="80000"/>
              </a:lnSpc>
            </a:pPr>
            <a:r>
              <a:rPr lang="ja-JP" altLang="en-GB" sz="1400"/>
              <a:t>‘</a:t>
            </a:r>
            <a:r>
              <a:rPr lang="en-GB" altLang="ja-JP" sz="1400"/>
              <a:t>Conversion</a:t>
            </a:r>
            <a:r>
              <a:rPr lang="ja-JP" altLang="en-GB" sz="1400"/>
              <a:t>’</a:t>
            </a:r>
            <a:r>
              <a:rPr lang="en-GB" altLang="ja-JP" sz="1400"/>
              <a:t> of psychological distress into physical symptom</a:t>
            </a:r>
          </a:p>
          <a:p>
            <a:pPr lvl="2">
              <a:lnSpc>
                <a:spcPct val="80000"/>
              </a:lnSpc>
            </a:pPr>
            <a:r>
              <a:rPr lang="ja-JP" altLang="en-GB" sz="1400"/>
              <a:t>‘</a:t>
            </a:r>
            <a:r>
              <a:rPr lang="en-GB" altLang="ja-JP" sz="1400"/>
              <a:t>Safe</a:t>
            </a:r>
            <a:r>
              <a:rPr lang="ja-JP" altLang="en-GB" sz="1400"/>
              <a:t>’</a:t>
            </a:r>
            <a:r>
              <a:rPr lang="en-GB" altLang="ja-JP" sz="1400"/>
              <a:t> re-enactment of trauma situation to help gain </a:t>
            </a:r>
            <a:r>
              <a:rPr lang="ja-JP" altLang="en-GB" sz="1400"/>
              <a:t>‘</a:t>
            </a:r>
            <a:r>
              <a:rPr lang="en-GB" altLang="ja-JP" sz="1400"/>
              <a:t>mastery</a:t>
            </a:r>
            <a:r>
              <a:rPr lang="ja-JP" altLang="en-GB" sz="1400"/>
              <a:t>’</a:t>
            </a:r>
            <a:r>
              <a:rPr lang="en-GB" altLang="ja-JP" sz="1400"/>
              <a:t> (i.e. psychodynamic exposure therapy!)</a:t>
            </a:r>
          </a:p>
          <a:p>
            <a:pPr lvl="2">
              <a:lnSpc>
                <a:spcPct val="80000"/>
              </a:lnSpc>
            </a:pPr>
            <a:endParaRPr lang="en-GB" altLang="en-US" sz="1400"/>
          </a:p>
          <a:p>
            <a:pPr lvl="1">
              <a:lnSpc>
                <a:spcPct val="80000"/>
              </a:lnSpc>
            </a:pPr>
            <a:r>
              <a:rPr lang="en-GB" altLang="en-US" sz="1700"/>
              <a:t>C/B/T:</a:t>
            </a:r>
          </a:p>
          <a:p>
            <a:pPr lvl="2">
              <a:lnSpc>
                <a:spcPct val="80000"/>
              </a:lnSpc>
            </a:pPr>
            <a:r>
              <a:rPr lang="en-GB" altLang="en-US" sz="1400"/>
              <a:t>Avoidance of distressing stimuli</a:t>
            </a:r>
          </a:p>
          <a:p>
            <a:pPr lvl="2">
              <a:lnSpc>
                <a:spcPct val="80000"/>
              </a:lnSpc>
            </a:pPr>
            <a:r>
              <a:rPr lang="ja-JP" altLang="en-GB" sz="1400"/>
              <a:t>‘</a:t>
            </a:r>
            <a:r>
              <a:rPr lang="en-GB" altLang="ja-JP" sz="1400"/>
              <a:t>Panic without panic</a:t>
            </a:r>
            <a:r>
              <a:rPr lang="ja-JP" altLang="en-GB" sz="1400"/>
              <a:t>’</a:t>
            </a:r>
            <a:endParaRPr lang="en-GB" altLang="ja-JP" sz="1400"/>
          </a:p>
          <a:p>
            <a:pPr lvl="2">
              <a:lnSpc>
                <a:spcPct val="80000"/>
              </a:lnSpc>
            </a:pPr>
            <a:r>
              <a:rPr lang="en-GB" altLang="en-US" sz="1400"/>
              <a:t>Learned behaviour – (classical/operant conditioning, SLT)</a:t>
            </a:r>
          </a:p>
          <a:p>
            <a:pPr lvl="1">
              <a:lnSpc>
                <a:spcPct val="80000"/>
              </a:lnSpc>
            </a:pPr>
            <a:endParaRPr lang="en-GB" altLang="en-US" sz="1700"/>
          </a:p>
          <a:p>
            <a:pPr lvl="1">
              <a:lnSpc>
                <a:spcPct val="80000"/>
              </a:lnSpc>
            </a:pPr>
            <a:r>
              <a:rPr lang="en-GB" altLang="en-US" sz="1700"/>
              <a:t>Evolutionary &amp; Psychobiology:</a:t>
            </a:r>
          </a:p>
          <a:p>
            <a:pPr lvl="2">
              <a:lnSpc>
                <a:spcPct val="80000"/>
              </a:lnSpc>
            </a:pPr>
            <a:r>
              <a:rPr lang="en-GB" altLang="en-US" sz="1400"/>
              <a:t>Fight/Flight/immobilisation</a:t>
            </a:r>
          </a:p>
          <a:p>
            <a:pPr lvl="2">
              <a:lnSpc>
                <a:spcPct val="80000"/>
              </a:lnSpc>
            </a:pPr>
            <a:r>
              <a:rPr lang="en-GB" altLang="en-US" sz="1400"/>
              <a:t>Arousal regulation</a:t>
            </a:r>
          </a:p>
          <a:p>
            <a:pPr lvl="2">
              <a:lnSpc>
                <a:spcPct val="80000"/>
              </a:lnSpc>
            </a:pPr>
            <a:endParaRPr lang="en-GB" altLang="en-US" sz="1400"/>
          </a:p>
          <a:p>
            <a:pPr lvl="2">
              <a:lnSpc>
                <a:spcPct val="80000"/>
              </a:lnSpc>
            </a:pPr>
            <a:endParaRPr lang="en-GB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71C07119-C487-F441-BA9F-E954C07914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3505200"/>
          </a:xfrm>
        </p:spPr>
        <p:txBody>
          <a:bodyPr/>
          <a:lstStyle/>
          <a:p>
            <a:r>
              <a:rPr lang="en-GB" altLang="en-US"/>
              <a:t>Up to 75% of non-epileptic seizure patients have significant trauma backgrounds</a:t>
            </a:r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Up to 2/3</a:t>
            </a:r>
            <a:r>
              <a:rPr lang="en-GB" altLang="en-US" baseline="30000"/>
              <a:t>rd</a:t>
            </a:r>
            <a:r>
              <a:rPr lang="en-GB" altLang="en-US"/>
              <a:t> motor/movement disorder patients have trauma histories….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AF98BBA6-6322-3A4D-8C64-A0F6A99078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r>
              <a:rPr lang="en-GB" altLang="en-US"/>
              <a:t>25% of NES patients and 1/3</a:t>
            </a:r>
            <a:r>
              <a:rPr lang="en-GB" altLang="en-US" baseline="30000"/>
              <a:t>rd</a:t>
            </a:r>
            <a:r>
              <a:rPr lang="en-GB" altLang="en-US"/>
              <a:t> functional motor/movement DO NOT have trauma histories</a:t>
            </a:r>
          </a:p>
          <a:p>
            <a:endParaRPr lang="en-GB" altLang="en-US"/>
          </a:p>
          <a:p>
            <a:r>
              <a:rPr lang="en-GB" altLang="en-US"/>
              <a:t>Significant proportion of motor/movement patients have precipitating physical events </a:t>
            </a:r>
          </a:p>
          <a:p>
            <a:endParaRPr lang="en-GB" altLang="en-US"/>
          </a:p>
          <a:p>
            <a:r>
              <a:rPr lang="en-GB" altLang="en-US"/>
              <a:t>Traditional  psychological theories also don</a:t>
            </a:r>
            <a:r>
              <a:rPr lang="en-GB" altLang="en-GB"/>
              <a:t>’</a:t>
            </a:r>
            <a:r>
              <a:rPr lang="en-GB" altLang="en-US"/>
              <a:t>t adequately explain the </a:t>
            </a:r>
            <a:r>
              <a:rPr lang="en-GB" altLang="en-GB" i="1"/>
              <a:t>‘</a:t>
            </a:r>
            <a:r>
              <a:rPr lang="en-GB" altLang="en-US" i="1"/>
              <a:t>mechanism</a:t>
            </a:r>
            <a:r>
              <a:rPr lang="en-GB" altLang="en-GB" i="1"/>
              <a:t>’</a:t>
            </a: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E3B35AB9-7D0B-4041-8F2D-D723CC74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81075"/>
            <a:ext cx="4222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AD5B0678-6253-8943-8AAC-F070C11BB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409575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>
            <a:extLst>
              <a:ext uri="{FF2B5EF4-FFF2-40B4-BE49-F238E27FC236}">
                <a16:creationId xmlns:a16="http://schemas.microsoft.com/office/drawing/2014/main" id="{04E3D197-0B80-BB45-880C-1B440548F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AA29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AA296"/>
              </a:buClr>
              <a:buSzPct val="14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AA29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AAA296"/>
              </a:buClr>
              <a:buSzPct val="14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</a:rPr>
              <a:t>Neurocognitive Models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CFCFD99-0E48-B045-9FA6-01C0C4AEE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8380413" cy="914400"/>
          </a:xfrm>
        </p:spPr>
        <p:txBody>
          <a:bodyPr/>
          <a:lstStyle/>
          <a:p>
            <a:r>
              <a:rPr lang="en-GB" altLang="en-US"/>
              <a:t>Neurocognitive models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6A53211-470F-934E-B6A9-BB54DF6059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113712" cy="47815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b="1"/>
              <a:t>Mark Edwards </a:t>
            </a:r>
            <a:r>
              <a:rPr lang="en-GB" altLang="en-GB" b="1"/>
              <a:t>‘</a:t>
            </a:r>
            <a:r>
              <a:rPr lang="en-GB" altLang="en-US" b="1"/>
              <a:t>A Bayesian Account of Hysteria</a:t>
            </a:r>
            <a:r>
              <a:rPr lang="en-GB" altLang="en-GB" b="1"/>
              <a:t>”</a:t>
            </a:r>
            <a:r>
              <a:rPr lang="en-GB" altLang="en-US" b="1"/>
              <a:t> (2012) - Information processing approach</a:t>
            </a:r>
            <a:endParaRPr lang="en-GB" altLang="en-US"/>
          </a:p>
          <a:p>
            <a:pPr lvl="1">
              <a:spcBef>
                <a:spcPct val="0"/>
              </a:spcBef>
            </a:pPr>
            <a:r>
              <a:rPr lang="en-GB" altLang="en-US" sz="2000"/>
              <a:t>Top down + bottom up data driven model – model of normal functioning, but explains how FND symptoms manifest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GB" altLang="en-US" sz="2000"/>
          </a:p>
          <a:p>
            <a:pPr lvl="1">
              <a:spcBef>
                <a:spcPct val="0"/>
              </a:spcBef>
            </a:pPr>
            <a:r>
              <a:rPr lang="en-GB" altLang="en-US" sz="2000"/>
              <a:t>Emphasises maladaptive attention &amp; attenuation; prediction errors</a:t>
            </a:r>
          </a:p>
          <a:p>
            <a:pPr lvl="1">
              <a:spcBef>
                <a:spcPct val="0"/>
              </a:spcBef>
            </a:pPr>
            <a:endParaRPr lang="en-GB" altLang="en-US" sz="2000"/>
          </a:p>
          <a:p>
            <a:pPr lvl="1">
              <a:spcBef>
                <a:spcPct val="0"/>
              </a:spcBef>
            </a:pPr>
            <a:r>
              <a:rPr lang="en-GB" altLang="en-US" sz="2000"/>
              <a:t>ATTENTION; BELIEFS &amp; pattern recognition; AGENCY (Edwards, M.J. </a:t>
            </a:r>
            <a:r>
              <a:rPr lang="en-GB" altLang="en-US" sz="2000" i="1"/>
              <a:t>et al.</a:t>
            </a:r>
            <a:r>
              <a:rPr lang="en-GB" altLang="en-US" sz="2000"/>
              <a:t>, 2013; Neurobiology of functional (psychogenic) movement disorders)</a:t>
            </a:r>
          </a:p>
          <a:p>
            <a:pPr lvl="1">
              <a:spcBef>
                <a:spcPct val="0"/>
              </a:spcBef>
            </a:pPr>
            <a:endParaRPr lang="en-GB" altLang="en-US" sz="2000"/>
          </a:p>
          <a:p>
            <a:pPr lvl="1">
              <a:spcBef>
                <a:spcPct val="0"/>
              </a:spcBef>
            </a:pPr>
            <a:r>
              <a:rPr lang="en-GB" altLang="en-US" sz="2000"/>
              <a:t>Not at odds with psycholopathology models</a:t>
            </a:r>
            <a:endParaRPr lang="en-GB" altLang="en-US" sz="2000" i="1"/>
          </a:p>
          <a:p>
            <a:pPr>
              <a:lnSpc>
                <a:spcPct val="90000"/>
              </a:lnSpc>
              <a:buFontTx/>
              <a:buNone/>
            </a:pPr>
            <a:endParaRPr lang="en-GB" altLang="en-US"/>
          </a:p>
          <a:p>
            <a:pPr>
              <a:lnSpc>
                <a:spcPct val="90000"/>
              </a:lnSpc>
            </a:pPr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FC1C11A-3113-0246-86C6-782C3D7EA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GB" altLang="en-US"/>
              <a:t>Bayesian Brain in FND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C88E5DE-B3ED-5340-BFA6-F0E3410109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810000"/>
          </a:xfrm>
        </p:spPr>
        <p:txBody>
          <a:bodyPr/>
          <a:lstStyle/>
          <a:p>
            <a:r>
              <a:rPr lang="en-GB" altLang="en-US" sz="2600"/>
              <a:t>Biological organisms prefer homeostasis to entropy</a:t>
            </a:r>
          </a:p>
          <a:p>
            <a:endParaRPr lang="en-GB" altLang="en-US" sz="2600"/>
          </a:p>
          <a:p>
            <a:r>
              <a:rPr lang="en-GB" altLang="en-US" sz="2600"/>
              <a:t>Schemas of how we and the world work produce </a:t>
            </a:r>
            <a:r>
              <a:rPr lang="ja-JP" altLang="en-GB" sz="2600"/>
              <a:t>‘</a:t>
            </a:r>
            <a:r>
              <a:rPr lang="en-GB" altLang="ja-JP" sz="2600"/>
              <a:t>hypothesis</a:t>
            </a:r>
            <a:r>
              <a:rPr lang="ja-JP" altLang="en-GB" sz="2600"/>
              <a:t>’</a:t>
            </a:r>
            <a:r>
              <a:rPr lang="en-GB" altLang="ja-JP" sz="2600"/>
              <a:t> (expectations, beliefs) which serve to minimise entropy (and preserve homeostasis)</a:t>
            </a:r>
          </a:p>
          <a:p>
            <a:endParaRPr lang="en-GB" altLang="en-US" sz="2600"/>
          </a:p>
          <a:p>
            <a:r>
              <a:rPr lang="en-GB" altLang="en-US" sz="2600"/>
              <a:t>Resulting </a:t>
            </a:r>
            <a:r>
              <a:rPr lang="ja-JP" altLang="en-GB" sz="2600"/>
              <a:t>‘</a:t>
            </a:r>
            <a:r>
              <a:rPr lang="en-GB" altLang="ja-JP" sz="2600"/>
              <a:t>bottom up</a:t>
            </a:r>
            <a:r>
              <a:rPr lang="ja-JP" altLang="en-GB" sz="2600"/>
              <a:t>’</a:t>
            </a:r>
            <a:r>
              <a:rPr lang="en-GB" altLang="ja-JP" sz="2600"/>
              <a:t> data (evidence) can either be consistent or incongruent with model.</a:t>
            </a:r>
            <a:endParaRPr lang="en-GB" altLang="en-US"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15F5933-10EC-DB48-8CB2-5762C6C34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/>
          <a:lstStyle/>
          <a:p>
            <a:r>
              <a:rPr lang="en-GB" altLang="en-US"/>
              <a:t>Bayesian Brain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03869CC-525D-3E4C-B93F-829F95CAEC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400"/>
              <a:t>An </a:t>
            </a:r>
            <a:r>
              <a:rPr lang="en-GB" altLang="en-US" sz="2400">
                <a:solidFill>
                  <a:srgbClr val="92D050"/>
                </a:solidFill>
              </a:rPr>
              <a:t>adaptive</a:t>
            </a:r>
            <a:r>
              <a:rPr lang="en-GB" altLang="en-US" sz="2400"/>
              <a:t> system will be able to tolerate a degree of unexpected outcome and flex the model to either assimilate or accommodate incongruent data – the system evolves/improves.</a:t>
            </a:r>
          </a:p>
          <a:p>
            <a:pPr>
              <a:lnSpc>
                <a:spcPct val="80000"/>
              </a:lnSpc>
            </a:pPr>
            <a:endParaRPr lang="en-GB" altLang="en-US" sz="2400"/>
          </a:p>
          <a:p>
            <a:pPr>
              <a:lnSpc>
                <a:spcPct val="80000"/>
              </a:lnSpc>
            </a:pPr>
            <a:r>
              <a:rPr lang="en-GB" altLang="en-US" sz="2400"/>
              <a:t>A </a:t>
            </a:r>
            <a:r>
              <a:rPr lang="en-GB" altLang="en-US" sz="2400">
                <a:solidFill>
                  <a:srgbClr val="92D050"/>
                </a:solidFill>
              </a:rPr>
              <a:t>maladaptive</a:t>
            </a:r>
            <a:r>
              <a:rPr lang="en-GB" altLang="en-US" sz="2400"/>
              <a:t> system is extreme, inflexible and </a:t>
            </a:r>
            <a:r>
              <a:rPr lang="ja-JP" altLang="en-GB" sz="2400"/>
              <a:t>‘</a:t>
            </a:r>
            <a:r>
              <a:rPr lang="en-GB" altLang="ja-JP" sz="2400"/>
              <a:t>intolerant</a:t>
            </a:r>
            <a:r>
              <a:rPr lang="ja-JP" altLang="en-GB" sz="2400"/>
              <a:t>’</a:t>
            </a:r>
            <a:r>
              <a:rPr lang="en-GB" altLang="ja-JP" sz="2400"/>
              <a:t> and resists </a:t>
            </a:r>
            <a:r>
              <a:rPr lang="ja-JP" altLang="en-GB" sz="2400"/>
              <a:t>‘</a:t>
            </a:r>
            <a:r>
              <a:rPr lang="en-GB" altLang="ja-JP" sz="2400"/>
              <a:t>acceptance</a:t>
            </a:r>
            <a:r>
              <a:rPr lang="ja-JP" altLang="en-GB" sz="2400"/>
              <a:t>’</a:t>
            </a:r>
            <a:r>
              <a:rPr lang="en-GB" altLang="ja-JP" sz="2400"/>
              <a:t> of the incongruent data by modulating attentional systems away from it and fixating attention on congruent information (or misinterpreting ambiguous signals), to maintain it</a:t>
            </a:r>
            <a:r>
              <a:rPr lang="ja-JP" altLang="en-GB" sz="2400"/>
              <a:t>’</a:t>
            </a:r>
            <a:r>
              <a:rPr lang="en-GB" altLang="ja-JP" sz="2400"/>
              <a:t>s position.: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The result is an overly dominant </a:t>
            </a:r>
            <a:r>
              <a:rPr lang="ja-JP" altLang="en-GB" sz="2000"/>
              <a:t>‘</a:t>
            </a:r>
            <a:r>
              <a:rPr lang="en-GB" altLang="ja-JP" sz="2000"/>
              <a:t>top down</a:t>
            </a:r>
            <a:r>
              <a:rPr lang="ja-JP" altLang="en-GB" sz="2000"/>
              <a:t>’</a:t>
            </a:r>
            <a:r>
              <a:rPr lang="en-GB" altLang="ja-JP" sz="2000"/>
              <a:t> process which </a:t>
            </a:r>
            <a:r>
              <a:rPr lang="ja-JP" altLang="en-GB" sz="2000"/>
              <a:t>‘</a:t>
            </a:r>
            <a:r>
              <a:rPr lang="en-GB" altLang="ja-JP" sz="2000"/>
              <a:t>fits</a:t>
            </a:r>
            <a:r>
              <a:rPr lang="ja-JP" altLang="en-GB" sz="2000"/>
              <a:t>’</a:t>
            </a:r>
            <a:r>
              <a:rPr lang="en-GB" altLang="ja-JP" sz="2000"/>
              <a:t> the world into its view, rather than adapting with the evidence….</a:t>
            </a:r>
            <a:endParaRPr lang="en-GB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>
            <a:extLst>
              <a:ext uri="{FF2B5EF4-FFF2-40B4-BE49-F238E27FC236}">
                <a16:creationId xmlns:a16="http://schemas.microsoft.com/office/drawing/2014/main" id="{BA915A7A-9837-2B4A-917D-4531E5A475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282700"/>
            <a:ext cx="6175375" cy="41132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DC0EF27-65D0-644F-964F-72E2CC115C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600"/>
              <a:t>FND symptoms occur when an overly dominant (and incorrect) schema is formed and then resists incoming </a:t>
            </a:r>
            <a:r>
              <a:rPr lang="ja-JP" altLang="en-GB" sz="2600"/>
              <a:t>‘</a:t>
            </a:r>
            <a:r>
              <a:rPr lang="en-GB" altLang="ja-JP" sz="2600"/>
              <a:t>bottom up</a:t>
            </a:r>
            <a:r>
              <a:rPr lang="ja-JP" altLang="en-GB" sz="2600"/>
              <a:t>’</a:t>
            </a:r>
            <a:r>
              <a:rPr lang="en-GB" altLang="ja-JP" sz="2600"/>
              <a:t> incongruent evidence, or misinterprets ambiguous signals as confirmatory data </a:t>
            </a:r>
          </a:p>
          <a:p>
            <a:pPr>
              <a:lnSpc>
                <a:spcPct val="90000"/>
              </a:lnSpc>
            </a:pPr>
            <a:endParaRPr lang="en-GB" altLang="en-US" sz="2600"/>
          </a:p>
          <a:p>
            <a:pPr>
              <a:lnSpc>
                <a:spcPct val="90000"/>
              </a:lnSpc>
            </a:pPr>
            <a:r>
              <a:rPr lang="en-GB" altLang="en-US" sz="2600"/>
              <a:t>Can be formed by psychological or physical agonists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600"/>
          </a:p>
          <a:p>
            <a:pPr>
              <a:lnSpc>
                <a:spcPct val="90000"/>
              </a:lnSpc>
            </a:pPr>
            <a:r>
              <a:rPr lang="en-GB" altLang="en-US" sz="2600"/>
              <a:t>This process is facilitated by attentional mechanisms, maladaptive beliefs and a lack of a sense of agency:</a:t>
            </a:r>
          </a:p>
          <a:p>
            <a:pPr lvl="1">
              <a:lnSpc>
                <a:spcPct val="90000"/>
              </a:lnSpc>
            </a:pPr>
            <a:r>
              <a:rPr lang="en-GB" altLang="en-US" sz="2200"/>
              <a:t>e.g. broken escalator phenomenon, vibrating phone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F92A16E-C82E-6446-B683-48889B9D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/>
          <a:lstStyle/>
          <a:p>
            <a:r>
              <a:rPr lang="en-US" altLang="en-US"/>
              <a:t>Sir James Paget – Nervous Mimicry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80EA3C37-DB61-1D44-A200-C45DD0DB0F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4724400" cy="3671888"/>
          </a:xfrm>
        </p:spPr>
        <p:txBody>
          <a:bodyPr/>
          <a:lstStyle/>
          <a:p>
            <a:endParaRPr lang="en-GB" altLang="en-US"/>
          </a:p>
          <a:p>
            <a:pPr>
              <a:buFontTx/>
              <a:buNone/>
            </a:pPr>
            <a:r>
              <a:rPr lang="en-GB" altLang="en-US" sz="4000"/>
              <a:t>She says…. </a:t>
            </a:r>
            <a:r>
              <a:rPr lang="en-GB" altLang="en-GB" sz="4000"/>
              <a:t>‘</a:t>
            </a:r>
            <a:r>
              <a:rPr lang="en-GB" altLang="en-US" sz="4000"/>
              <a:t>I cannot</a:t>
            </a:r>
            <a:r>
              <a:rPr lang="en-GB" altLang="en-GB" sz="4000"/>
              <a:t>’</a:t>
            </a:r>
            <a:r>
              <a:rPr lang="en-GB" altLang="en-US" sz="4000"/>
              <a:t>; it look like </a:t>
            </a:r>
            <a:r>
              <a:rPr lang="en-GB" altLang="en-GB" sz="4000"/>
              <a:t>‘</a:t>
            </a:r>
            <a:r>
              <a:rPr lang="en-GB" altLang="en-US" sz="4000"/>
              <a:t>I will not</a:t>
            </a:r>
            <a:r>
              <a:rPr lang="en-GB" altLang="en-GB" sz="4000"/>
              <a:t>’</a:t>
            </a:r>
            <a:r>
              <a:rPr lang="en-GB" altLang="en-US" sz="4000"/>
              <a:t>, but it is </a:t>
            </a:r>
            <a:r>
              <a:rPr lang="en-GB" altLang="en-GB" sz="4000"/>
              <a:t>‘</a:t>
            </a:r>
            <a:r>
              <a:rPr lang="en-GB" altLang="en-US" sz="4000"/>
              <a:t>I cannot will</a:t>
            </a:r>
            <a:r>
              <a:rPr lang="en-GB" altLang="en-GB" sz="4000"/>
              <a:t>’</a:t>
            </a:r>
            <a:endParaRPr lang="en-GB" altLang="en-US" sz="4000"/>
          </a:p>
        </p:txBody>
      </p:sp>
      <p:pic>
        <p:nvPicPr>
          <p:cNvPr id="23556" name="Content Placeholder 2">
            <a:extLst>
              <a:ext uri="{FF2B5EF4-FFF2-40B4-BE49-F238E27FC236}">
                <a16:creationId xmlns:a16="http://schemas.microsoft.com/office/drawing/2014/main" id="{77654D18-24CE-304C-B614-C21099A0E9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425" y="2795588"/>
            <a:ext cx="2466975" cy="2933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9A47-29BF-4ABD-A692-02E4D584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What is </a:t>
            </a:r>
            <a:r>
              <a:rPr lang="en-GB" dirty="0" err="1"/>
              <a:t>fnd</a:t>
            </a:r>
            <a:r>
              <a:rPr lang="en-GB" dirty="0"/>
              <a:t>?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A64640DC-7C84-D548-AC2B-702716480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92F20BD2-99DB-CD4C-B6A4-0B6267A31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61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>
            <a:extLst>
              <a:ext uri="{FF2B5EF4-FFF2-40B4-BE49-F238E27FC236}">
                <a16:creationId xmlns:a16="http://schemas.microsoft.com/office/drawing/2014/main" id="{C44AAE25-352E-8941-B3FB-ED0901DB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487838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>
            <a:extLst>
              <a:ext uri="{FF2B5EF4-FFF2-40B4-BE49-F238E27FC236}">
                <a16:creationId xmlns:a16="http://schemas.microsoft.com/office/drawing/2014/main" id="{720234F8-185D-DD4A-A48D-A4C4067C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3048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AA29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AA296"/>
              </a:buClr>
              <a:buSzPct val="14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AA29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AAA296"/>
              </a:buClr>
              <a:buSzPct val="14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936A08"/>
                </a:solidFill>
              </a:rPr>
              <a:t>Functional motor patients have excessive attentional focus on affected limb.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rgbClr val="936A08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rgbClr val="936A08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solidFill>
                  <a:srgbClr val="936A08"/>
                </a:solidFill>
              </a:rPr>
              <a:t>Also evidenced in lack of normal </a:t>
            </a:r>
            <a:r>
              <a:rPr lang="ja-JP" altLang="en-GB" sz="1800">
                <a:solidFill>
                  <a:srgbClr val="936A08"/>
                </a:solidFill>
              </a:rPr>
              <a:t>‘</a:t>
            </a:r>
            <a:r>
              <a:rPr lang="en-GB" altLang="ja-JP" sz="1800">
                <a:solidFill>
                  <a:srgbClr val="936A08"/>
                </a:solidFill>
              </a:rPr>
              <a:t>distraction</a:t>
            </a:r>
            <a:r>
              <a:rPr lang="ja-JP" altLang="en-GB" sz="1800">
                <a:solidFill>
                  <a:srgbClr val="936A08"/>
                </a:solidFill>
              </a:rPr>
              <a:t>’</a:t>
            </a:r>
            <a:r>
              <a:rPr lang="en-GB" altLang="ja-JP" sz="1800">
                <a:solidFill>
                  <a:srgbClr val="936A08"/>
                </a:solidFill>
              </a:rPr>
              <a:t> of emotional stimuli in grip strength</a:t>
            </a:r>
            <a:endParaRPr lang="en-GB" altLang="en-US" sz="1800">
              <a:solidFill>
                <a:srgbClr val="936A0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76DA2CB-B801-EB4C-AC45-E4D35962C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Let</a:t>
            </a:r>
            <a:r>
              <a:rPr lang="en-GB" altLang="en-GB"/>
              <a:t>’</a:t>
            </a:r>
            <a:r>
              <a:rPr lang="en-GB" altLang="en-US"/>
              <a:t>s create a (transient!) functional symptom!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001E941-D631-402A-9608-C9C99CE2A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50900"/>
            <a:ext cx="8229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/>
              <a:t> What does Hypnosis have to do with FND?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663AC86-0B5B-0245-A522-56F2322E46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98600"/>
            <a:ext cx="8229600" cy="45593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altLang="en-US" sz="1800"/>
              <a:t>e.g. David A. Oakley, Peter Halligan, Quinton Deeley, Devin Terhune: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Hypnosis can reproduce functional symptoms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Hypnosis can remove above symptoms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Hypnosis can modulate attentional systems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Hypnosis can </a:t>
            </a:r>
            <a:r>
              <a:rPr lang="en-GB" altLang="en-GB" sz="1900"/>
              <a:t>‘</a:t>
            </a:r>
            <a:r>
              <a:rPr lang="en-GB" altLang="en-US" sz="1900"/>
              <a:t>turn off</a:t>
            </a:r>
            <a:r>
              <a:rPr lang="en-GB" altLang="en-GB" sz="1900"/>
              <a:t>’</a:t>
            </a:r>
            <a:r>
              <a:rPr lang="en-GB" altLang="en-US" sz="1900"/>
              <a:t> the neural circuits involved in agency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Hypnosis can </a:t>
            </a:r>
            <a:r>
              <a:rPr lang="en-GB" altLang="en-GB" sz="1900"/>
              <a:t>‘</a:t>
            </a:r>
            <a:r>
              <a:rPr lang="en-GB" altLang="en-US" sz="1900"/>
              <a:t>turn off</a:t>
            </a:r>
            <a:r>
              <a:rPr lang="en-GB" altLang="en-GB" sz="1900"/>
              <a:t>’</a:t>
            </a:r>
            <a:r>
              <a:rPr lang="en-GB" altLang="en-US" sz="1900"/>
              <a:t> processes involved in self-monitoring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Hypnosis can </a:t>
            </a:r>
            <a:r>
              <a:rPr lang="en-GB" altLang="en-GB" sz="1900"/>
              <a:t>‘</a:t>
            </a:r>
            <a:r>
              <a:rPr lang="en-GB" altLang="en-US" sz="1900"/>
              <a:t>turn off</a:t>
            </a:r>
            <a:r>
              <a:rPr lang="en-GB" altLang="en-GB" sz="1900"/>
              <a:t>’</a:t>
            </a:r>
            <a:r>
              <a:rPr lang="en-GB" altLang="en-US" sz="1900"/>
              <a:t> automatic neuropsychological processes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EEG, fMRI evidence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Consideration in Cochrane review for Conversion Disorders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D1F79BF-C65F-0B42-BF3F-2F4DABD58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GB" altLang="en-US"/>
              <a:t>Hypnosis &amp; Neuroscience Evidence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7464496-D29F-9C47-89B4-16C2DF87AEB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200"/>
              <a:t>Hypnosis can modulate the interconnection between the default mode network, executive control network and salience network</a:t>
            </a:r>
          </a:p>
          <a:p>
            <a:pPr>
              <a:lnSpc>
                <a:spcPct val="80000"/>
              </a:lnSpc>
            </a:pPr>
            <a:endParaRPr lang="en-GB" altLang="en-US" sz="2200"/>
          </a:p>
          <a:p>
            <a:pPr>
              <a:lnSpc>
                <a:spcPct val="80000"/>
              </a:lnSpc>
            </a:pPr>
            <a:r>
              <a:rPr lang="en-GB" altLang="en-US" sz="2200"/>
              <a:t> Jiang, H. </a:t>
            </a:r>
            <a:r>
              <a:rPr lang="en-GB" altLang="en-US" sz="2200" i="1"/>
              <a:t>et al.</a:t>
            </a:r>
            <a:r>
              <a:rPr lang="en-GB" altLang="en-US" sz="2200"/>
              <a:t> (2017), </a:t>
            </a:r>
            <a:r>
              <a:rPr lang="en-GB" altLang="en-US" sz="2200" i="1"/>
              <a:t>Cerebral Cortex</a:t>
            </a:r>
          </a:p>
        </p:txBody>
      </p:sp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id="{D1092B33-E195-D74D-B1E4-EFCB201F0EC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676400"/>
            <a:ext cx="4038600" cy="4267200"/>
          </a:xfrm>
        </p:spPr>
        <p:txBody>
          <a:bodyPr/>
          <a:lstStyle/>
          <a:p>
            <a:r>
              <a:rPr lang="en-GB" altLang="en-US" sz="2600"/>
              <a:t>fMRI (</a:t>
            </a:r>
            <a:r>
              <a:rPr lang="en-GB" altLang="en-US" sz="2600" i="1"/>
              <a:t>N=57) hypnotic vs non hypnotic tasks: </a:t>
            </a:r>
            <a:r>
              <a:rPr lang="en-GB" altLang="en-GB" sz="2600" i="1"/>
              <a:t>“</a:t>
            </a:r>
            <a:r>
              <a:rPr lang="en-GB" altLang="ja-JP" sz="2600"/>
              <a:t>These changes in neural activity underlie the focused attention, enhanced somatic and emotional control, and lack of self-consciousness that characterizes hypnosis</a:t>
            </a:r>
            <a:r>
              <a:rPr lang="en-GB" altLang="en-GB" sz="2600"/>
              <a:t>”</a:t>
            </a:r>
            <a:endParaRPr lang="en-GB" altLang="ja-JP" sz="2600"/>
          </a:p>
          <a:p>
            <a:pPr lvl="1"/>
            <a:endParaRPr lang="en-GB" altLang="en-US"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2C3BBC4-7674-204F-A93E-9AD4770B6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GB" altLang="en-US" sz="3200"/>
              <a:t>What does Hypnosis have to do with FND?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01DAE6C1-5E7A-6C4A-B0EF-BCD569CB85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GB" altLang="en-US"/>
          </a:p>
          <a:p>
            <a:pPr marL="0" indent="0">
              <a:lnSpc>
                <a:spcPct val="80000"/>
              </a:lnSpc>
            </a:pPr>
            <a:r>
              <a:rPr lang="en-GB" altLang="en-US" b="1"/>
              <a:t>Modifying the </a:t>
            </a:r>
            <a:r>
              <a:rPr lang="en-GB" altLang="en-GB" b="1"/>
              <a:t>‘</a:t>
            </a:r>
            <a:r>
              <a:rPr lang="en-GB" altLang="en-US" b="1"/>
              <a:t>Bayesian Brain</a:t>
            </a:r>
            <a:r>
              <a:rPr lang="en-GB" altLang="en-GB" b="1"/>
              <a:t>’</a:t>
            </a:r>
            <a:r>
              <a:rPr lang="en-GB" altLang="en-US" b="1"/>
              <a:t>:</a:t>
            </a:r>
          </a:p>
          <a:p>
            <a:pPr lvl="1">
              <a:lnSpc>
                <a:spcPct val="80000"/>
              </a:lnSpc>
            </a:pPr>
            <a:r>
              <a:rPr lang="en-GB" altLang="en-US" sz="2800" b="1">
                <a:solidFill>
                  <a:srgbClr val="FF0000"/>
                </a:solidFill>
              </a:rPr>
              <a:t>Hypnosis involves top-down </a:t>
            </a:r>
            <a:r>
              <a:rPr lang="en-GB" altLang="en-US" sz="2800" b="1"/>
              <a:t>regulation of consciousness (review; Terhune, DB </a:t>
            </a:r>
            <a:r>
              <a:rPr lang="en-GB" altLang="en-US" sz="2800" b="1" i="1"/>
              <a:t>et al.</a:t>
            </a:r>
            <a:r>
              <a:rPr lang="en-GB" altLang="en-US" sz="2800" b="1"/>
              <a:t>, 2017)</a:t>
            </a:r>
            <a:endParaRPr lang="en-GB" altLang="en-US" b="1"/>
          </a:p>
          <a:p>
            <a:pPr marL="0" indent="0">
              <a:lnSpc>
                <a:spcPct val="80000"/>
              </a:lnSpc>
            </a:pPr>
            <a:endParaRPr lang="en-GB" altLang="en-US"/>
          </a:p>
          <a:p>
            <a:pPr marL="0" indent="0">
              <a:lnSpc>
                <a:spcPct val="80000"/>
              </a:lnSpc>
            </a:pPr>
            <a:r>
              <a:rPr lang="en-GB" altLang="en-US"/>
              <a:t>Development of cognitive neuroscientific understanding of hypnosis has developed alongside contemporary cognitive neuroscience understanding of FND.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alt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E1AFA4E-2337-4173-9243-390BE2A81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/>
              <a:t>Hypnosis &amp; Neuropsychological Evidence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9D8C190-F0FF-314B-B5D8-0263EB634BE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3962400"/>
          </a:xfrm>
        </p:spPr>
        <p:txBody>
          <a:bodyPr/>
          <a:lstStyle/>
          <a:p>
            <a:r>
              <a:rPr lang="en-GB" altLang="en-US"/>
              <a:t>Kihlstrom, J.F. (2013) Neuro-Hypnotism: Prospects for Hypnosis &amp; Neuroscience,</a:t>
            </a:r>
            <a:r>
              <a:rPr lang="en-GB" altLang="en-US" i="1"/>
              <a:t>Cortex</a:t>
            </a:r>
            <a:r>
              <a:rPr lang="en-GB" altLang="en-US"/>
              <a:t>, 49(2) 365-74</a:t>
            </a:r>
          </a:p>
          <a:p>
            <a:endParaRPr lang="en-GB" altLang="en-US"/>
          </a:p>
          <a:p>
            <a:r>
              <a:rPr lang="en-GB" altLang="en-US"/>
              <a:t>Review</a:t>
            </a:r>
          </a:p>
        </p:txBody>
      </p:sp>
      <p:sp>
        <p:nvSpPr>
          <p:cNvPr id="29700" name="Content Placeholder 3">
            <a:extLst>
              <a:ext uri="{FF2B5EF4-FFF2-40B4-BE49-F238E27FC236}">
                <a16:creationId xmlns:a16="http://schemas.microsoft.com/office/drawing/2014/main" id="{A90ABA17-CD53-2941-A789-6A1F8DB1F74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676400"/>
            <a:ext cx="4038600" cy="4343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altLang="en-GB" sz="2400"/>
              <a:t>“</a:t>
            </a:r>
            <a:r>
              <a:rPr lang="en-GB" altLang="en-US" sz="2400"/>
              <a:t>This instrumental use of hypnosis is particularly well-suited for identifying the neural correlates of conscious and unconscious perception and memory, and of voluntary and involuntary action</a:t>
            </a:r>
            <a:r>
              <a:rPr lang="en-GB" altLang="en-GB" sz="2400"/>
              <a:t>”</a:t>
            </a:r>
            <a:endParaRPr lang="en-GB" altLang="en-US" sz="2400"/>
          </a:p>
          <a:p>
            <a:pPr>
              <a:lnSpc>
                <a:spcPct val="70000"/>
              </a:lnSpc>
            </a:pPr>
            <a:endParaRPr lang="en-GB" altLang="en-US" sz="2400"/>
          </a:p>
          <a:p>
            <a:pPr>
              <a:lnSpc>
                <a:spcPct val="70000"/>
              </a:lnSpc>
            </a:pPr>
            <a:r>
              <a:rPr lang="en-GB" altLang="en-US" sz="2400">
                <a:solidFill>
                  <a:srgbClr val="00B050"/>
                </a:solidFill>
              </a:rPr>
              <a:t>Hypnosis nullifies automatic neural processes (dominant top down processes) in High Hypnotizable subjects (e.g. Stroop Effect)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>
            <a:extLst>
              <a:ext uri="{FF2B5EF4-FFF2-40B4-BE49-F238E27FC236}">
                <a16:creationId xmlns:a16="http://schemas.microsoft.com/office/drawing/2014/main" id="{6147C7E7-2F02-CB4D-99B9-B4453EC29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GB" altLang="en-US"/>
              <a:t>Automatic Neuropsychological processes: reading</a:t>
            </a:r>
          </a:p>
        </p:txBody>
      </p:sp>
      <p:sp>
        <p:nvSpPr>
          <p:cNvPr id="30723" name="Content Placeholder 3">
            <a:extLst>
              <a:ext uri="{FF2B5EF4-FFF2-40B4-BE49-F238E27FC236}">
                <a16:creationId xmlns:a16="http://schemas.microsoft.com/office/drawing/2014/main" id="{E4548C55-DB22-CB47-A234-9E6362FB84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5814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GB" altLang="en-US" sz="3200"/>
              <a:t>For emaxlpe, it deson</a:t>
            </a:r>
            <a:r>
              <a:rPr lang="en-GB" altLang="en-GB" sz="3200"/>
              <a:t>’</a:t>
            </a:r>
            <a:r>
              <a:rPr lang="en-GB" altLang="en-US" sz="3200"/>
              <a:t>t mttaer in waht oredr the ltteers in a wrod aepapr, the olny iprmoatnt tihng is taht the frist and lsat ltteer are in the rghit pcale. The rset can be a toatl mses and you can sitll raed it wouthit pobelrm</a:t>
            </a:r>
          </a:p>
          <a:p>
            <a:pPr marL="0" indent="0"/>
            <a:endParaRPr lang="en-GB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1905D0D-952D-0044-B0B3-61EEE8179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657600" cy="533400"/>
          </a:xfrm>
        </p:spPr>
        <p:txBody>
          <a:bodyPr/>
          <a:lstStyle/>
          <a:p>
            <a:r>
              <a:rPr lang="en-GB" altLang="en-US" b="1"/>
              <a:t>Stroop effect</a:t>
            </a:r>
          </a:p>
        </p:txBody>
      </p:sp>
      <p:pic>
        <p:nvPicPr>
          <p:cNvPr id="31747" name="Content Placeholder 4">
            <a:extLst>
              <a:ext uri="{FF2B5EF4-FFF2-40B4-BE49-F238E27FC236}">
                <a16:creationId xmlns:a16="http://schemas.microsoft.com/office/drawing/2014/main" id="{96E96B25-3F86-3341-91F1-FC9D894DDF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25550"/>
            <a:ext cx="7620000" cy="46196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88886C-4063-44EC-AE7C-EAEC438EA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ea typeface="ＭＳ Ｐゴシック" charset="0"/>
              </a:rPr>
              <a:t>Hypnosis Recreates Functional Amnesia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EB11A9ED-CDCA-EE44-8093-4702C0F6C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altLang="en-US" sz="2200"/>
              <a:t>Jamieson, G.A. </a:t>
            </a:r>
            <a:r>
              <a:rPr lang="en-GB" altLang="en-US" sz="2200" i="1"/>
              <a:t>et al</a:t>
            </a:r>
            <a:r>
              <a:rPr lang="en-GB" altLang="en-US" sz="2200"/>
              <a:t> (2017):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Hypnotic amnesia for previously seen faces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EEG; Alpha changes; </a:t>
            </a:r>
            <a:r>
              <a:rPr lang="en-GB" altLang="en-US" sz="1900" i="1"/>
              <a:t>N</a:t>
            </a:r>
            <a:r>
              <a:rPr lang="en-GB" altLang="en-US" sz="1900"/>
              <a:t>=24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Top down control processes activate lower level responses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Process </a:t>
            </a:r>
            <a:r>
              <a:rPr lang="ja-JP" altLang="en-GB" sz="1900"/>
              <a:t>‘</a:t>
            </a:r>
            <a:r>
              <a:rPr lang="en-GB" altLang="ja-JP" sz="1900"/>
              <a:t>protected</a:t>
            </a:r>
            <a:r>
              <a:rPr lang="ja-JP" altLang="en-GB" sz="1900"/>
              <a:t>’</a:t>
            </a:r>
            <a:r>
              <a:rPr lang="en-GB" altLang="ja-JP" sz="1900"/>
              <a:t> from incongruent (accurate) feedback from internal/external information</a:t>
            </a:r>
          </a:p>
          <a:p>
            <a:pPr lvl="1">
              <a:lnSpc>
                <a:spcPct val="70000"/>
              </a:lnSpc>
            </a:pPr>
            <a:endParaRPr lang="en-GB" altLang="ja-JP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Alpha changes consistent with decreased (i.e. inhibited) activity in face processing cortex in HH in amnesic condition</a:t>
            </a:r>
          </a:p>
          <a:p>
            <a:pPr lvl="1">
              <a:lnSpc>
                <a:spcPct val="70000"/>
              </a:lnSpc>
            </a:pPr>
            <a:endParaRPr lang="en-GB" altLang="en-US" sz="1900"/>
          </a:p>
          <a:p>
            <a:pPr lvl="1">
              <a:lnSpc>
                <a:spcPct val="70000"/>
              </a:lnSpc>
            </a:pPr>
            <a:r>
              <a:rPr lang="en-GB" altLang="en-US" sz="1900"/>
              <a:t>Reversed when removed from suggestion!</a:t>
            </a:r>
          </a:p>
          <a:p>
            <a:pPr>
              <a:lnSpc>
                <a:spcPct val="70000"/>
              </a:lnSpc>
            </a:pPr>
            <a:endParaRPr lang="en-GB" altLang="en-US"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7">
            <a:extLst>
              <a:ext uri="{FF2B5EF4-FFF2-40B4-BE49-F238E27FC236}">
                <a16:creationId xmlns:a16="http://schemas.microsoft.com/office/drawing/2014/main" id="{C88FB8E5-BCB0-D347-AB59-D3AC9816FE9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609600"/>
            <a:ext cx="4038600" cy="5410200"/>
          </a:xfrm>
        </p:spPr>
        <p:txBody>
          <a:bodyPr/>
          <a:lstStyle/>
          <a:p>
            <a:r>
              <a:rPr lang="en-GB" altLang="en-US" sz="1100"/>
              <a:t>Lindelov </a:t>
            </a:r>
            <a:r>
              <a:rPr lang="en-GB" altLang="en-US" sz="1100" i="1"/>
              <a:t>et </a:t>
            </a:r>
            <a:r>
              <a:rPr lang="en-GB" altLang="en-US" sz="1100"/>
              <a:t>al. (2017): RCT</a:t>
            </a:r>
          </a:p>
          <a:p>
            <a:endParaRPr lang="en-GB" altLang="en-US" sz="1100"/>
          </a:p>
          <a:p>
            <a:r>
              <a:rPr lang="en-GB" altLang="en-US" sz="1100"/>
              <a:t>27 TBI patients; 4 x 1 hour sessions</a:t>
            </a:r>
          </a:p>
          <a:p>
            <a:endParaRPr lang="en-GB" altLang="en-US" sz="1100"/>
          </a:p>
          <a:p>
            <a:r>
              <a:rPr lang="en-GB" altLang="en-US" sz="1100"/>
              <a:t>WMI (WAIS-III); TMT</a:t>
            </a:r>
          </a:p>
          <a:p>
            <a:endParaRPr lang="en-GB" altLang="en-US" sz="1100"/>
          </a:p>
          <a:p>
            <a:r>
              <a:rPr lang="en-GB" altLang="en-US" sz="1100"/>
              <a:t>Direct suggestions for improved WM capacity by hypnotic regression to pre-injury status and imagery of brain plasticity</a:t>
            </a:r>
          </a:p>
          <a:p>
            <a:endParaRPr lang="en-GB" altLang="en-US" sz="1100"/>
          </a:p>
          <a:p>
            <a:r>
              <a:rPr lang="en-GB" altLang="en-US" sz="1100"/>
              <a:t>Outcome goal</a:t>
            </a:r>
            <a:r>
              <a:rPr lang="mr-IN" altLang="en-US" sz="1100"/>
              <a:t>–</a:t>
            </a:r>
            <a:r>
              <a:rPr lang="en-GB" altLang="en-US" sz="1100"/>
              <a:t> return to pre-morbid level of functioning/within range or healthy population</a:t>
            </a:r>
          </a:p>
          <a:p>
            <a:endParaRPr lang="en-GB" altLang="en-US" sz="1100"/>
          </a:p>
          <a:p>
            <a:r>
              <a:rPr lang="en-GB" altLang="en-US" sz="1100"/>
              <a:t>Medium effect improvement compared with 22 active controls; very large improvement compared to 19 active controls (Bayes Factor)</a:t>
            </a:r>
          </a:p>
          <a:p>
            <a:endParaRPr lang="en-GB" altLang="en-US" sz="1100"/>
          </a:p>
          <a:p>
            <a:r>
              <a:rPr lang="en-GB" altLang="en-US" sz="1100"/>
              <a:t>Improvements held at 7 week f/u</a:t>
            </a:r>
          </a:p>
          <a:p>
            <a:endParaRPr lang="en-GB" altLang="en-US" sz="1100"/>
          </a:p>
          <a:p>
            <a:r>
              <a:rPr lang="en-GB" altLang="en-GB" sz="1100"/>
              <a:t>“</a:t>
            </a:r>
            <a:r>
              <a:rPr lang="en-GB" altLang="en-US" sz="1100"/>
              <a:t>Indication that there may be a residual capacity for normal information processing in the injured brain.</a:t>
            </a:r>
            <a:r>
              <a:rPr lang="en-GB" altLang="en-GB" sz="1100"/>
              <a:t>”</a:t>
            </a:r>
            <a:endParaRPr lang="en-GB" altLang="en-US" sz="1100"/>
          </a:p>
          <a:p>
            <a:endParaRPr lang="en-GB" altLang="en-US" sz="1100"/>
          </a:p>
          <a:p>
            <a:r>
              <a:rPr lang="en-GB" altLang="en-US" sz="1100"/>
              <a:t>Nemeth, D.</a:t>
            </a:r>
            <a:r>
              <a:rPr lang="en-GB" altLang="en-US" sz="1100" i="1"/>
              <a:t>et al. </a:t>
            </a:r>
            <a:r>
              <a:rPr lang="en-GB" altLang="en-US" sz="1100"/>
              <a:t>(2013), Boosting Human learning by Hypnosis, </a:t>
            </a:r>
            <a:r>
              <a:rPr lang="en-GB" altLang="en-US" sz="1100" i="1"/>
              <a:t>Cerebral Cortex</a:t>
            </a:r>
            <a:r>
              <a:rPr lang="en-GB" altLang="en-US" sz="1100"/>
              <a:t>, 4(1), 801-805</a:t>
            </a:r>
          </a:p>
          <a:p>
            <a:pPr lvl="1"/>
            <a:r>
              <a:rPr lang="en-GB" altLang="en-US" sz="900"/>
              <a:t>Counterbalanced alert/hypnotic trance</a:t>
            </a:r>
          </a:p>
          <a:p>
            <a:pPr lvl="1"/>
            <a:r>
              <a:rPr lang="en-GB" altLang="en-US" sz="900"/>
              <a:t>Sequence Learning task</a:t>
            </a:r>
          </a:p>
          <a:p>
            <a:pPr lvl="1"/>
            <a:r>
              <a:rPr lang="en-GB" altLang="en-GB" sz="900"/>
              <a:t>‘</a:t>
            </a:r>
            <a:r>
              <a:rPr lang="en-GB" altLang="en-US" sz="900"/>
              <a:t>Turning off</a:t>
            </a:r>
            <a:r>
              <a:rPr lang="en-GB" altLang="en-GB" sz="900"/>
              <a:t>’</a:t>
            </a:r>
            <a:r>
              <a:rPr lang="en-GB" altLang="en-US" sz="900"/>
              <a:t> the conscious executive control improves procedural learning</a:t>
            </a:r>
          </a:p>
          <a:p>
            <a:pPr>
              <a:lnSpc>
                <a:spcPct val="60000"/>
              </a:lnSpc>
            </a:pPr>
            <a:endParaRPr lang="en-GB" altLang="en-US" sz="1100"/>
          </a:p>
          <a:p>
            <a:pPr>
              <a:lnSpc>
                <a:spcPct val="60000"/>
              </a:lnSpc>
            </a:pPr>
            <a:endParaRPr lang="en-GB" altLang="en-US" sz="1100"/>
          </a:p>
        </p:txBody>
      </p:sp>
      <p:pic>
        <p:nvPicPr>
          <p:cNvPr id="33795" name="Content Placeholder 1">
            <a:extLst>
              <a:ext uri="{FF2B5EF4-FFF2-40B4-BE49-F238E27FC236}">
                <a16:creationId xmlns:a16="http://schemas.microsoft.com/office/drawing/2014/main" id="{0DDB5933-39B4-F547-A529-081B387378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61" b="-9633"/>
          <a:stretch>
            <a:fillRect/>
          </a:stretch>
        </p:blipFill>
        <p:spPr>
          <a:xfrm>
            <a:off x="4648200" y="1143000"/>
            <a:ext cx="4038600" cy="4648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EB09A8-2D90-47DF-8B3C-81490B45277E}"/>
              </a:ext>
            </a:extLst>
          </p:cNvPr>
          <p:cNvSpPr txBox="1"/>
          <p:nvPr/>
        </p:nvSpPr>
        <p:spPr>
          <a:xfrm>
            <a:off x="4495800" y="1066800"/>
            <a:ext cx="4114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FUNCTIONAL OVERLAY?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B89E-A086-45E7-A8CC-7A8489DD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5400"/>
            <a:ext cx="8915400" cy="419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dirty="0"/>
              <a:t>condition of disrupted movement, sensation, cognition, and perception that is not associated with abnormal neurophysiology or structural Physical defect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BEF9EF6-73C7-854C-80DD-74168FD24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/>
          <a:lstStyle/>
          <a:p>
            <a:r>
              <a:rPr lang="en-GB" altLang="en-US"/>
              <a:t>Moene </a:t>
            </a:r>
            <a:r>
              <a:rPr lang="en-GB" altLang="en-US" i="1"/>
              <a:t>et al.</a:t>
            </a:r>
            <a:r>
              <a:rPr lang="en-GB" altLang="en-US"/>
              <a:t> (2003)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607E8-FDA2-42DB-874F-0799F8D66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>
                <a:ea typeface="ＭＳ Ｐゴシック" charset="0"/>
              </a:rPr>
              <a:t>Hypnosis RCT for motor conversion disorder</a:t>
            </a:r>
          </a:p>
          <a:p>
            <a:pPr lvl="2">
              <a:defRPr/>
            </a:pPr>
            <a:r>
              <a:rPr lang="en-GB" i="1" dirty="0"/>
              <a:t>N=</a:t>
            </a:r>
            <a:r>
              <a:rPr lang="en-GB" dirty="0"/>
              <a:t>44</a:t>
            </a:r>
          </a:p>
          <a:p>
            <a:pPr lvl="2">
              <a:defRPr/>
            </a:pPr>
            <a:endParaRPr lang="en-GB" dirty="0"/>
          </a:p>
          <a:p>
            <a:pPr lvl="2">
              <a:defRPr/>
            </a:pPr>
            <a:r>
              <a:rPr lang="en-GB" dirty="0" err="1"/>
              <a:t>Manualised</a:t>
            </a:r>
            <a:r>
              <a:rPr lang="en-GB" dirty="0"/>
              <a:t>, 10 weekly 1 hour sessions; 1 preparatory session; fidelity assessments</a:t>
            </a:r>
          </a:p>
          <a:p>
            <a:pPr lvl="2">
              <a:defRPr/>
            </a:pPr>
            <a:endParaRPr lang="en-GB" dirty="0"/>
          </a:p>
          <a:p>
            <a:pPr lvl="2">
              <a:defRPr/>
            </a:pPr>
            <a:r>
              <a:rPr lang="en-GB" dirty="0"/>
              <a:t>30 minutes self-hypnosis each day</a:t>
            </a:r>
          </a:p>
          <a:p>
            <a:pPr lvl="2">
              <a:defRPr/>
            </a:pPr>
            <a:endParaRPr lang="en-GB" dirty="0"/>
          </a:p>
          <a:p>
            <a:pPr lvl="2">
              <a:defRPr/>
            </a:pPr>
            <a:r>
              <a:rPr lang="en-GB" dirty="0"/>
              <a:t>Direct suggestions for symptoms alleviation; emotional expression/insight direction</a:t>
            </a:r>
          </a:p>
          <a:p>
            <a:pPr lvl="2">
              <a:defRPr/>
            </a:pPr>
            <a:endParaRPr lang="en-GB" dirty="0"/>
          </a:p>
          <a:p>
            <a:pPr lvl="2">
              <a:defRPr/>
            </a:pPr>
            <a:r>
              <a:rPr lang="en-GB" dirty="0"/>
              <a:t>Significant improvement on behavioural symptoms at end of therapy and maintained at 6 month follow-up</a:t>
            </a:r>
          </a:p>
          <a:p>
            <a:pPr lvl="2">
              <a:defRPr/>
            </a:pPr>
            <a:endParaRPr lang="en-GB" dirty="0"/>
          </a:p>
          <a:p>
            <a:pPr lvl="2">
              <a:defRPr/>
            </a:pPr>
            <a:r>
              <a:rPr lang="en-GB" dirty="0"/>
              <a:t>No significant differences on general measures of psychological pathology (SCL-90)</a:t>
            </a:r>
          </a:p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A31F-BFA9-4C3E-9D19-593DC959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ea typeface="ＭＳ Ｐゴシック" charset="0"/>
              </a:rPr>
              <a:t>Hypnotic strategies for working with FND</a:t>
            </a:r>
            <a:br>
              <a:rPr lang="en-GB" dirty="0">
                <a:ea typeface="ＭＳ Ｐゴシック" charset="0"/>
              </a:rPr>
            </a:br>
            <a:r>
              <a:rPr lang="en-GB" sz="1600" dirty="0" err="1">
                <a:ea typeface="ＭＳ Ｐゴシック" charset="0"/>
              </a:rPr>
              <a:t>Moene</a:t>
            </a:r>
            <a:r>
              <a:rPr lang="en-GB" sz="1600" dirty="0">
                <a:ea typeface="ＭＳ Ｐゴシック" charset="0"/>
              </a:rPr>
              <a:t> </a:t>
            </a:r>
            <a:r>
              <a:rPr lang="en-GB" sz="1600" i="1" dirty="0">
                <a:ea typeface="ＭＳ Ｐゴシック" charset="0"/>
              </a:rPr>
              <a:t>et al.</a:t>
            </a:r>
            <a:r>
              <a:rPr lang="en-GB" sz="1600" dirty="0">
                <a:ea typeface="ＭＳ Ｐゴシック" charset="0"/>
              </a:rPr>
              <a:t> (2008); adapted from </a:t>
            </a:r>
            <a:r>
              <a:rPr lang="en-GB" sz="1600" dirty="0" err="1">
                <a:ea typeface="ＭＳ Ｐゴシック" charset="0"/>
              </a:rPr>
              <a:t>Deeley</a:t>
            </a:r>
            <a:r>
              <a:rPr lang="en-GB" sz="1600" dirty="0">
                <a:ea typeface="ＭＳ Ｐゴシック" charset="0"/>
              </a:rPr>
              <a:t>, Q. (2016)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F7BE639E-B894-8C48-985C-830ACD88CC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/>
          <a:lstStyle/>
          <a:p>
            <a:r>
              <a:rPr lang="en-GB" altLang="en-US"/>
              <a:t>Motor FND:</a:t>
            </a:r>
          </a:p>
          <a:p>
            <a:pPr lvl="1"/>
            <a:r>
              <a:rPr lang="en-GB" altLang="en-US"/>
              <a:t>Direct attention upon affected limb; encourage awareness of sensation/movement; positively reinforce </a:t>
            </a:r>
            <a:r>
              <a:rPr lang="en-GB" altLang="en-US">
                <a:solidFill>
                  <a:srgbClr val="92D050"/>
                </a:solidFill>
              </a:rPr>
              <a:t>(NEED TO BE CAREFUL HERE!)</a:t>
            </a:r>
          </a:p>
          <a:p>
            <a:pPr lvl="1"/>
            <a:endParaRPr lang="en-GB" altLang="en-US"/>
          </a:p>
          <a:p>
            <a:pPr lvl="1"/>
            <a:r>
              <a:rPr lang="en-GB" altLang="en-US"/>
              <a:t>Direct attention upon non-affected limb; encourage awareness of sensation/movement; positively reinforce; suggest that these sensations will flow/transfer to the unaffected limb (hypnotic variation of mirror box intervention!)</a:t>
            </a:r>
          </a:p>
          <a:p>
            <a:pPr lvl="1"/>
            <a:endParaRPr lang="en-GB" altLang="en-US"/>
          </a:p>
          <a:p>
            <a:pPr lvl="1"/>
            <a:endParaRPr lang="en-GB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82AB2-04F7-4B94-BE51-620AD0E8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ea typeface="ＭＳ Ｐゴシック" charset="0"/>
              </a:rPr>
              <a:t>Hypnotic strategies for working with FND</a:t>
            </a:r>
            <a:br>
              <a:rPr lang="en-GB" dirty="0">
                <a:ea typeface="ＭＳ Ｐゴシック" charset="0"/>
              </a:rPr>
            </a:br>
            <a:r>
              <a:rPr lang="en-GB" sz="1300" dirty="0" err="1">
                <a:ea typeface="ＭＳ Ｐゴシック" charset="0"/>
              </a:rPr>
              <a:t>Moene</a:t>
            </a:r>
            <a:r>
              <a:rPr lang="en-GB" sz="1300" dirty="0">
                <a:ea typeface="ＭＳ Ｐゴシック" charset="0"/>
              </a:rPr>
              <a:t> </a:t>
            </a:r>
            <a:r>
              <a:rPr lang="en-GB" sz="1300" i="1" dirty="0">
                <a:ea typeface="ＭＳ Ｐゴシック" charset="0"/>
              </a:rPr>
              <a:t>et al.</a:t>
            </a:r>
            <a:r>
              <a:rPr lang="en-GB" sz="1300" dirty="0">
                <a:ea typeface="ＭＳ Ｐゴシック" charset="0"/>
              </a:rPr>
              <a:t> (2008); adapted from </a:t>
            </a:r>
            <a:r>
              <a:rPr lang="en-GB" sz="1300" dirty="0" err="1">
                <a:ea typeface="ＭＳ Ｐゴシック" charset="0"/>
              </a:rPr>
              <a:t>Deeley</a:t>
            </a:r>
            <a:r>
              <a:rPr lang="en-GB" sz="1300" dirty="0">
                <a:ea typeface="ＭＳ Ｐゴシック" charset="0"/>
              </a:rPr>
              <a:t>, Q. (2016)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D3330D7A-61DA-6644-A5AB-34A681E33E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200"/>
              <a:t>Motor FND:</a:t>
            </a:r>
          </a:p>
          <a:p>
            <a:pPr lvl="1">
              <a:lnSpc>
                <a:spcPct val="80000"/>
              </a:lnSpc>
            </a:pPr>
            <a:r>
              <a:rPr lang="en-GB" altLang="en-US" sz="1900"/>
              <a:t>Imagination of normal functioning in the past (</a:t>
            </a:r>
            <a:r>
              <a:rPr lang="en-GB" altLang="en-US" sz="1900">
                <a:solidFill>
                  <a:srgbClr val="92D050"/>
                </a:solidFill>
              </a:rPr>
              <a:t>used in successful mental imagery retraining in stroke</a:t>
            </a:r>
            <a:r>
              <a:rPr lang="en-GB" altLang="en-US" sz="1900"/>
              <a:t>); stimulating pre-motor circuits by strong, memory reinforced imagery</a:t>
            </a:r>
          </a:p>
          <a:p>
            <a:pPr lvl="1">
              <a:lnSpc>
                <a:spcPct val="80000"/>
              </a:lnSpc>
            </a:pPr>
            <a:endParaRPr lang="en-GB" altLang="en-US" sz="1900"/>
          </a:p>
          <a:p>
            <a:pPr lvl="1">
              <a:lnSpc>
                <a:spcPct val="80000"/>
              </a:lnSpc>
            </a:pPr>
            <a:r>
              <a:rPr lang="en-GB" altLang="en-US" sz="1900"/>
              <a:t>Relaxation: [be creative!] general relaxation; specific relaxation of target areas (e.g. of functional spasticity)</a:t>
            </a:r>
          </a:p>
          <a:p>
            <a:pPr lvl="1">
              <a:lnSpc>
                <a:spcPct val="80000"/>
              </a:lnSpc>
            </a:pPr>
            <a:endParaRPr lang="en-GB" altLang="en-US" sz="1900"/>
          </a:p>
          <a:p>
            <a:pPr lvl="1">
              <a:lnSpc>
                <a:spcPct val="80000"/>
              </a:lnSpc>
            </a:pPr>
            <a:r>
              <a:rPr lang="en-GB" altLang="en-US" sz="1900"/>
              <a:t>Imagination: using imagery to increase function in novel ways (e.g.rolling a ball with foot, balloon in hand)</a:t>
            </a:r>
          </a:p>
          <a:p>
            <a:pPr lvl="1">
              <a:lnSpc>
                <a:spcPct val="80000"/>
              </a:lnSpc>
            </a:pPr>
            <a:endParaRPr lang="en-GB" altLang="en-US" sz="1900"/>
          </a:p>
          <a:p>
            <a:pPr lvl="1">
              <a:lnSpc>
                <a:spcPct val="80000"/>
              </a:lnSpc>
            </a:pPr>
            <a:r>
              <a:rPr lang="en-GB" altLang="en-US" sz="1900"/>
              <a:t>Functional tremor/shaking:</a:t>
            </a:r>
          </a:p>
          <a:p>
            <a:pPr lvl="2">
              <a:lnSpc>
                <a:spcPct val="80000"/>
              </a:lnSpc>
            </a:pPr>
            <a:r>
              <a:rPr lang="en-GB" altLang="en-GB" sz="1600"/>
              <a:t>‘</a:t>
            </a:r>
            <a:r>
              <a:rPr lang="en-GB" altLang="en-US" sz="1600"/>
              <a:t>Letting go</a:t>
            </a:r>
            <a:r>
              <a:rPr lang="en-GB" altLang="en-GB" sz="1600"/>
              <a:t>’</a:t>
            </a:r>
            <a:r>
              <a:rPr lang="en-GB" altLang="en-US" sz="1600"/>
              <a:t> </a:t>
            </a:r>
            <a:r>
              <a:rPr lang="mr-IN" altLang="en-US" sz="1600"/>
              <a:t>–</a:t>
            </a:r>
            <a:r>
              <a:rPr lang="en-GB" altLang="en-US" sz="1600"/>
              <a:t> relaxing, not resisting, shaking off (tensing increases symptoms)</a:t>
            </a:r>
          </a:p>
          <a:p>
            <a:pPr lvl="2">
              <a:lnSpc>
                <a:spcPct val="80000"/>
              </a:lnSpc>
            </a:pPr>
            <a:r>
              <a:rPr lang="en-GB" altLang="en-US" sz="1600"/>
              <a:t>Incongruent imagery (e.g. imagining limbs as heavy an flaccid to reduce movement </a:t>
            </a:r>
            <a:r>
              <a:rPr lang="mr-IN" altLang="en-US" sz="1600"/>
              <a:t>–</a:t>
            </a:r>
            <a:r>
              <a:rPr lang="en-GB" altLang="en-US" sz="1600"/>
              <a:t> similar to HRT in Tourette</a:t>
            </a:r>
            <a:r>
              <a:rPr lang="en-GB" altLang="en-GB" sz="1600"/>
              <a:t>’</a:t>
            </a:r>
            <a:r>
              <a:rPr lang="en-GB" altLang="en-US" sz="1600"/>
              <a:t>s intervention)</a:t>
            </a:r>
          </a:p>
          <a:p>
            <a:pPr lvl="2">
              <a:lnSpc>
                <a:spcPct val="80000"/>
              </a:lnSpc>
            </a:pPr>
            <a:r>
              <a:rPr lang="en-GB" altLang="en-US" sz="1600"/>
              <a:t>Imagery for sleep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0DD271D2-C8D4-474F-B09F-A82E0146F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GB" altLang="en-US" sz="3200"/>
              <a:t>Hypnotic strategies for working with FND</a:t>
            </a:r>
            <a:br>
              <a:rPr lang="en-GB" altLang="en-US" sz="3200"/>
            </a:br>
            <a:r>
              <a:rPr lang="en-GB" altLang="en-US" sz="1200"/>
              <a:t>Moene </a:t>
            </a:r>
            <a:r>
              <a:rPr lang="en-GB" altLang="en-US" sz="1200" i="1"/>
              <a:t>et al.</a:t>
            </a:r>
            <a:r>
              <a:rPr lang="en-GB" altLang="en-US" sz="1200"/>
              <a:t> (2008); adapted from Deeley, Q. (2016)</a:t>
            </a:r>
            <a:endParaRPr lang="en-GB" altLang="en-US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85796AF-628B-0B47-A0F0-4E5CE5BC3D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400"/>
              <a:t>Somatosensory symptoms: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Direct suggestions for gently increasing awareness of [lost] sensations (e.g. vision, hearing, touch)</a:t>
            </a:r>
          </a:p>
          <a:p>
            <a:pPr lvl="2">
              <a:lnSpc>
                <a:spcPct val="80000"/>
              </a:lnSpc>
            </a:pPr>
            <a:r>
              <a:rPr lang="en-GB" altLang="en-US" sz="1700"/>
              <a:t>Can also use direct suggestions for symptom removal (need to be VERY careful with this to avoid therapeutic </a:t>
            </a:r>
            <a:r>
              <a:rPr lang="en-GB" altLang="en-GB" sz="1700"/>
              <a:t>‘</a:t>
            </a:r>
            <a:r>
              <a:rPr lang="en-GB" altLang="en-US" sz="1700"/>
              <a:t>rupture</a:t>
            </a:r>
            <a:r>
              <a:rPr lang="en-GB" altLang="en-GB" sz="1700"/>
              <a:t>’</a:t>
            </a:r>
            <a:r>
              <a:rPr lang="en-GB" altLang="en-US" sz="1700"/>
              <a:t> </a:t>
            </a:r>
            <a:r>
              <a:rPr lang="mr-IN" altLang="en-US" sz="1700"/>
              <a:t>–</a:t>
            </a:r>
            <a:r>
              <a:rPr lang="en-GB" altLang="en-US" sz="1700"/>
              <a:t> consider as you would in a CBT behavioural experiment </a:t>
            </a:r>
            <a:r>
              <a:rPr lang="mr-IN" altLang="en-US" sz="1700"/>
              <a:t>–</a:t>
            </a:r>
            <a:r>
              <a:rPr lang="en-GB" altLang="en-US" sz="1700"/>
              <a:t> great if it works, but need a solid </a:t>
            </a:r>
            <a:r>
              <a:rPr lang="en-GB" altLang="en-GB" sz="1700"/>
              <a:t>‘</a:t>
            </a:r>
            <a:r>
              <a:rPr lang="en-GB" altLang="en-US" sz="1700"/>
              <a:t>plan B</a:t>
            </a:r>
            <a:r>
              <a:rPr lang="en-GB" altLang="en-GB" sz="1700"/>
              <a:t>’</a:t>
            </a:r>
            <a:r>
              <a:rPr lang="en-GB" altLang="en-US" sz="1700"/>
              <a:t>!)</a:t>
            </a:r>
          </a:p>
          <a:p>
            <a:pPr lvl="2">
              <a:lnSpc>
                <a:spcPct val="80000"/>
              </a:lnSpc>
            </a:pPr>
            <a:endParaRPr lang="en-GB" altLang="en-US" sz="1700"/>
          </a:p>
          <a:p>
            <a:pPr>
              <a:lnSpc>
                <a:spcPct val="80000"/>
              </a:lnSpc>
            </a:pPr>
            <a:r>
              <a:rPr lang="en-GB" altLang="en-US" sz="2400"/>
              <a:t>Dissociative/NES: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Recreating or recalling dissociative state/event to gain mastery (perhaps using grounding techniques or attentional control)</a:t>
            </a:r>
          </a:p>
          <a:p>
            <a:pPr lvl="1">
              <a:lnSpc>
                <a:spcPct val="80000"/>
              </a:lnSpc>
            </a:pPr>
            <a:r>
              <a:rPr lang="en-GB" altLang="en-US" sz="2000"/>
              <a:t>Facilitating awareness of trauma images to gain mastery (e.g. desensitization, imagery restructuring, resource overlay; linking past trauma imagery with current symptoms </a:t>
            </a:r>
            <a:r>
              <a:rPr lang="mr-IN" altLang="en-US" sz="2000"/>
              <a:t>–</a:t>
            </a:r>
            <a:r>
              <a:rPr lang="en-GB" altLang="en-US" sz="2000"/>
              <a:t> EMDR type procedures)</a:t>
            </a:r>
          </a:p>
          <a:p>
            <a:pPr lvl="1">
              <a:lnSpc>
                <a:spcPct val="80000"/>
              </a:lnSpc>
            </a:pPr>
            <a:endParaRPr lang="en-GB" altLang="en-US"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247A757C-030F-0F40-A6B6-0FF8B68D1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GB" altLang="en-US"/>
              <a:t>Hypnosis for stroke rehabilitation</a:t>
            </a:r>
            <a:br>
              <a:rPr lang="en-GB" altLang="en-US"/>
            </a:br>
            <a:r>
              <a:rPr lang="en-GB" altLang="en-US" sz="1400"/>
              <a:t>Diamond </a:t>
            </a:r>
            <a:r>
              <a:rPr lang="en-GB" altLang="en-US" sz="1400" i="1"/>
              <a:t>et al.</a:t>
            </a:r>
            <a:r>
              <a:rPr lang="en-GB" altLang="en-US" sz="1400"/>
              <a:t> (2006)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97608AA5-1000-4D0A-B74F-67C92E16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>
                <a:ea typeface="ＭＳ Ｐゴシック" charset="0"/>
              </a:rPr>
              <a:t>6 Case studies</a:t>
            </a:r>
          </a:p>
          <a:p>
            <a:pPr>
              <a:defRPr/>
            </a:pPr>
            <a:endParaRPr lang="en-GB" dirty="0">
              <a:ea typeface="ＭＳ Ｐゴシック" charset="0"/>
            </a:endParaRPr>
          </a:p>
          <a:p>
            <a:pPr>
              <a:defRPr/>
            </a:pPr>
            <a:r>
              <a:rPr lang="en-GB" dirty="0">
                <a:ea typeface="ＭＳ Ｐゴシック" charset="0"/>
              </a:rPr>
              <a:t>Chronic (6-79 months post-stroke; median 32 months) stroke patients; hypnosis to overcome learned non-use of upper limb</a:t>
            </a:r>
          </a:p>
          <a:p>
            <a:pPr>
              <a:defRPr/>
            </a:pPr>
            <a:endParaRPr lang="en-GB" dirty="0">
              <a:ea typeface="ＭＳ Ｐゴシック" charset="0"/>
            </a:endParaRPr>
          </a:p>
          <a:p>
            <a:pPr>
              <a:defRPr/>
            </a:pPr>
            <a:r>
              <a:rPr lang="en-GB" dirty="0">
                <a:ea typeface="ＭＳ Ｐゴシック" charset="0"/>
              </a:rPr>
              <a:t>3 stage hypnotic process after choosing a motor movement that could be performed before stroke:</a:t>
            </a:r>
          </a:p>
          <a:p>
            <a:pPr lvl="1">
              <a:defRPr/>
            </a:pPr>
            <a:r>
              <a:rPr lang="en-GB" dirty="0"/>
              <a:t>Hypnotic imagining/remembering movement in past, then present</a:t>
            </a:r>
          </a:p>
          <a:p>
            <a:pPr lvl="1">
              <a:defRPr/>
            </a:pPr>
            <a:r>
              <a:rPr lang="en-GB" dirty="0"/>
              <a:t>Imagining movement alternating with eyes closed, then eyes opened (creating an active-alert/waking hypnotic state)</a:t>
            </a:r>
          </a:p>
          <a:p>
            <a:pPr lvl="1">
              <a:defRPr/>
            </a:pPr>
            <a:r>
              <a:rPr lang="en-GB" dirty="0"/>
              <a:t>Following high level of confidence in image, alternate imagined practice with physical performance</a:t>
            </a:r>
          </a:p>
          <a:p>
            <a:pPr>
              <a:defRPr/>
            </a:pPr>
            <a:endParaRPr lang="en-GB" dirty="0">
              <a:ea typeface="ＭＳ Ｐゴシック" charset="0"/>
            </a:endParaRPr>
          </a:p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55A1E60C-594E-674B-9BCE-B8C9C97A5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GB" altLang="en-US"/>
              <a:t>Hypnosis for stroke rehabilitation</a:t>
            </a:r>
            <a:br>
              <a:rPr lang="en-GB" altLang="en-US"/>
            </a:br>
            <a:r>
              <a:rPr lang="en-GB" altLang="en-US" sz="1400"/>
              <a:t>Diamond </a:t>
            </a:r>
            <a:r>
              <a:rPr lang="en-GB" altLang="en-US" sz="1400" i="1"/>
              <a:t>et al.</a:t>
            </a:r>
            <a:r>
              <a:rPr lang="en-GB" altLang="en-US" sz="1400"/>
              <a:t> (2006)</a:t>
            </a:r>
            <a:endParaRPr lang="en-GB" alt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529F21EF-6B7D-C943-A551-2C7D58ACD0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r>
              <a:rPr lang="en-GB" altLang="en-US"/>
              <a:t>4 baseline sessions; 4 x 1 hour hypnosis sessions; 4 f/u sessions</a:t>
            </a:r>
          </a:p>
          <a:p>
            <a:r>
              <a:rPr lang="en-GB" altLang="en-US"/>
              <a:t>Results:</a:t>
            </a:r>
          </a:p>
          <a:p>
            <a:pPr lvl="1"/>
            <a:r>
              <a:rPr lang="en-GB" altLang="en-US"/>
              <a:t>Qualitative improvements in motor function:</a:t>
            </a:r>
          </a:p>
          <a:p>
            <a:pPr lvl="2"/>
            <a:r>
              <a:rPr lang="en-GB" altLang="en-US"/>
              <a:t>Increase range of motion</a:t>
            </a:r>
          </a:p>
          <a:p>
            <a:pPr lvl="2"/>
            <a:r>
              <a:rPr lang="en-GB" altLang="en-US"/>
              <a:t>Increased grip strength</a:t>
            </a:r>
          </a:p>
          <a:p>
            <a:pPr lvl="2"/>
            <a:r>
              <a:rPr lang="en-GB" altLang="en-US"/>
              <a:t>Reduced spasticity</a:t>
            </a:r>
          </a:p>
          <a:p>
            <a:pPr lvl="2"/>
            <a:r>
              <a:rPr lang="en-GB" altLang="en-US"/>
              <a:t>Increased awareness and Decreased perceived effort in using paretic limb</a:t>
            </a:r>
          </a:p>
          <a:p>
            <a:pPr lvl="1"/>
            <a:endParaRPr lang="en-GB" altLang="en-US"/>
          </a:p>
          <a:p>
            <a:pPr lvl="1"/>
            <a:r>
              <a:rPr lang="en-GB" altLang="en-US"/>
              <a:t>Improved outlook, increased motivation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A8FAFE4D-349E-574F-BF88-121DDABD4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0575"/>
            <a:ext cx="8229600" cy="609600"/>
          </a:xfrm>
        </p:spPr>
        <p:txBody>
          <a:bodyPr/>
          <a:lstStyle/>
          <a:p>
            <a:r>
              <a:rPr lang="en-GB" altLang="en-US"/>
              <a:t>Process similarities of FND &amp; Hypnosis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51767B-062B-4210-898D-F87EB19915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09700"/>
          <a:ext cx="8229600" cy="442277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49778951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279530333"/>
                    </a:ext>
                  </a:extLst>
                </a:gridCol>
              </a:tblGrid>
              <a:tr h="534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FND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Hypnosis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602173"/>
                  </a:ext>
                </a:extLst>
              </a:tr>
              <a:tr h="6400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Abnormal attention to maladaptive model of functioning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Modulates attentional 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‘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spotlight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095786"/>
                  </a:ext>
                </a:extLst>
              </a:tr>
              <a:tr h="7921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Misperception of 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‘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agency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Modulates sense of agency </a:t>
                      </a: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(FND pts. and HH do worse on Libert</a:t>
                      </a:r>
                      <a:r>
                        <a:rPr kumimoji="0" lang="ja-JP" alt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 test 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10943"/>
                  </a:ext>
                </a:extLst>
              </a:tr>
              <a:tr h="534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Maladaptive beliefs of function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Imagery 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‘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rescripting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25658"/>
                  </a:ext>
                </a:extLst>
              </a:tr>
              <a:tr h="14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Maladaptive models of functioning 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‘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protected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by selective attention processes which 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‘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guard</a:t>
                      </a:r>
                      <a:r>
                        <a:rPr kumimoji="0" lang="ja-JP" alt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’</a:t>
                      </a:r>
                      <a:r>
                        <a:rPr kumimoji="0" lang="en-GB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against incongruent data to maintain homeostasis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Modulates self-awareness – can turn on or off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60554"/>
                  </a:ext>
                </a:extLst>
              </a:tr>
              <a:tr h="4571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AA296"/>
                        </a:buClr>
                        <a:buSzPct val="14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760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21F501-5291-2F48-91F6-B6E524FE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AA29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AA296"/>
              </a:buClr>
              <a:buSzPct val="14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AA29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AAA296"/>
              </a:buClr>
              <a:buSzPct val="14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So that pretty much cements the partnership!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8C01C7F7-6CC9-7E41-B0CA-1C2CC9243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63600"/>
            <a:ext cx="8229600" cy="609600"/>
          </a:xfrm>
        </p:spPr>
        <p:txBody>
          <a:bodyPr/>
          <a:lstStyle/>
          <a:p>
            <a:r>
              <a:rPr lang="en-GB" altLang="en-US"/>
              <a:t>Hypnosis provides a Trojan Horse…</a:t>
            </a:r>
          </a:p>
        </p:txBody>
      </p:sp>
      <p:pic>
        <p:nvPicPr>
          <p:cNvPr id="41987" name="Content Placeholder 4">
            <a:extLst>
              <a:ext uri="{FF2B5EF4-FFF2-40B4-BE49-F238E27FC236}">
                <a16:creationId xmlns:a16="http://schemas.microsoft.com/office/drawing/2014/main" id="{1767357E-6D47-D04A-8408-8E650A6F3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1558925"/>
            <a:ext cx="5753100" cy="43084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0F5E427-1F42-9149-BAA5-AA760424CC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2819400" cy="533400"/>
          </a:xfrm>
        </p:spPr>
        <p:txBody>
          <a:bodyPr/>
          <a:lstStyle/>
          <a:p>
            <a:r>
              <a:rPr lang="en-GB" altLang="en-US"/>
              <a:t>Conclusions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E8669BD-E9FF-BD4D-8F97-6EFEC3E09B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400"/>
              <a:t>Hypnosis is already used as part of other </a:t>
            </a:r>
            <a:r>
              <a:rPr lang="ja-JP" altLang="en-GB" sz="2400"/>
              <a:t>‘</a:t>
            </a:r>
            <a:r>
              <a:rPr lang="en-GB" altLang="ja-JP" sz="2400"/>
              <a:t>mainstream</a:t>
            </a:r>
            <a:r>
              <a:rPr lang="ja-JP" altLang="en-GB" sz="2400"/>
              <a:t>’</a:t>
            </a:r>
            <a:r>
              <a:rPr lang="en-GB" altLang="ja-JP" sz="2400"/>
              <a:t> psychological interventions to treat FND (e.g. trauma ‘rescripting’ imagery, relaxation, sensory grounding)</a:t>
            </a:r>
          </a:p>
          <a:p>
            <a:pPr>
              <a:lnSpc>
                <a:spcPct val="80000"/>
              </a:lnSpc>
            </a:pPr>
            <a:endParaRPr lang="en-GB" altLang="en-US" sz="2400"/>
          </a:p>
          <a:p>
            <a:pPr>
              <a:lnSpc>
                <a:spcPct val="80000"/>
              </a:lnSpc>
            </a:pPr>
            <a:r>
              <a:rPr lang="en-GB" altLang="en-US" sz="2400"/>
              <a:t>Hypnosis and Mindfulness are congruent with cognitive neurocognitive models of bran/mind FND (e.g. </a:t>
            </a:r>
            <a:r>
              <a:rPr lang="ja-JP" altLang="en-GB" sz="2400"/>
              <a:t>‘</a:t>
            </a:r>
            <a:r>
              <a:rPr lang="en-GB" altLang="ja-JP" sz="2400"/>
              <a:t>Bayesian Brain</a:t>
            </a:r>
            <a:r>
              <a:rPr lang="ja-JP" altLang="en-GB" sz="2400"/>
              <a:t>’</a:t>
            </a:r>
            <a:r>
              <a:rPr lang="en-GB" altLang="ja-JP" sz="2400"/>
              <a:t>) and sit (like bookends!) at the end of a spectrum of attention based psychological therapies:</a:t>
            </a:r>
          </a:p>
          <a:p>
            <a:pPr>
              <a:lnSpc>
                <a:spcPct val="80000"/>
              </a:lnSpc>
            </a:pPr>
            <a:endParaRPr lang="en-GB" altLang="en-US" sz="2400"/>
          </a:p>
          <a:p>
            <a:pPr>
              <a:lnSpc>
                <a:spcPct val="80000"/>
              </a:lnSpc>
            </a:pPr>
            <a:r>
              <a:rPr lang="en-GB" altLang="en-US" sz="2400"/>
              <a:t>Hypnosis would offer new treatment directions for FND patients:</a:t>
            </a:r>
          </a:p>
          <a:p>
            <a:pPr lvl="1">
              <a:lnSpc>
                <a:spcPct val="80000"/>
              </a:lnSpc>
            </a:pPr>
            <a:r>
              <a:rPr lang="en-GB" altLang="en-US" sz="1800"/>
              <a:t>Primary intervention – influencing the Bayesian Brain</a:t>
            </a:r>
          </a:p>
          <a:p>
            <a:pPr lvl="1">
              <a:lnSpc>
                <a:spcPct val="80000"/>
              </a:lnSpc>
            </a:pPr>
            <a:r>
              <a:rPr lang="en-GB" altLang="en-US" sz="1800"/>
              <a:t>Adjunctive to CBT, EMDR</a:t>
            </a:r>
          </a:p>
          <a:p>
            <a:pPr lvl="1">
              <a:lnSpc>
                <a:spcPct val="80000"/>
              </a:lnSpc>
            </a:pPr>
            <a:r>
              <a:rPr lang="en-GB" altLang="en-US" sz="1800"/>
              <a:t>Functional overlay in patients with co-morbid conditions such as epilepsy, MS, TBI, stroke</a:t>
            </a:r>
          </a:p>
          <a:p>
            <a:pPr>
              <a:lnSpc>
                <a:spcPct val="80000"/>
              </a:lnSpc>
            </a:pPr>
            <a:endParaRPr lang="en-GB" altLang="en-US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1CC1CE65-BA11-C14A-AFF2-67766731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2425"/>
            <a:ext cx="35052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>
            <a:extLst>
              <a:ext uri="{FF2B5EF4-FFF2-40B4-BE49-F238E27FC236}">
                <a16:creationId xmlns:a16="http://schemas.microsoft.com/office/drawing/2014/main" id="{A3E67BFE-E9FB-4A46-BB8D-0C1BE511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68850"/>
            <a:ext cx="396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AA296"/>
              </a:buClr>
              <a:buSzPct val="14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AAA296"/>
              </a:buClr>
              <a:buSzPct val="140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AA296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AAA296"/>
              </a:buClr>
              <a:buSzPct val="14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A296"/>
              </a:buClr>
              <a:buSzPct val="14000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/>
              <a:t>Thank you for </a:t>
            </a:r>
            <a:r>
              <a:rPr lang="en-GB" altLang="en-US" i="1"/>
              <a:t>your</a:t>
            </a:r>
            <a:r>
              <a:rPr lang="en-GB" altLang="en-US"/>
              <a:t> attention!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6E43020-DF9B-144D-A0C4-D1C1D10CF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3581400"/>
          </a:xfrm>
        </p:spPr>
        <p:txBody>
          <a:bodyPr/>
          <a:lstStyle/>
          <a:p>
            <a:r>
              <a:rPr lang="en-GB" altLang="en-US"/>
              <a:t>That doesn</a:t>
            </a:r>
            <a:r>
              <a:rPr lang="en-GB" altLang="en-GB"/>
              <a:t>’</a:t>
            </a:r>
            <a:r>
              <a:rPr lang="en-GB" altLang="en-US"/>
              <a:t>t mean that the CNS is working </a:t>
            </a:r>
            <a:r>
              <a:rPr lang="en-GB" altLang="en-US" i="1"/>
              <a:t>normally </a:t>
            </a:r>
            <a:r>
              <a:rPr lang="en-GB" altLang="en-US"/>
              <a:t>however….</a:t>
            </a: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r>
              <a:rPr lang="en-GB" altLang="en-US"/>
              <a:t>Substantial evidence that neural functioning is </a:t>
            </a:r>
            <a:r>
              <a:rPr lang="en-GB" altLang="en-US" i="1"/>
              <a:t>different </a:t>
            </a:r>
            <a:r>
              <a:rPr lang="en-GB" altLang="en-US"/>
              <a:t>in patients with FND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>
            <a:extLst>
              <a:ext uri="{FF2B5EF4-FFF2-40B4-BE49-F238E27FC236}">
                <a16:creationId xmlns:a16="http://schemas.microsoft.com/office/drawing/2014/main" id="{F0C709E8-FE9F-9845-9A0F-75FE6AFB7F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1143000"/>
            <a:ext cx="6784975" cy="43481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D5A4D09-2B8B-C246-9DE2-ED4B7255E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525" y="762000"/>
            <a:ext cx="8229600" cy="1371600"/>
          </a:xfrm>
        </p:spPr>
        <p:txBody>
          <a:bodyPr/>
          <a:lstStyle/>
          <a:p>
            <a:r>
              <a:rPr lang="en-GB" altLang="en-US"/>
              <a:t>Historical context – Hysterical Neuroses</a:t>
            </a:r>
          </a:p>
        </p:txBody>
      </p:sp>
      <p:pic>
        <p:nvPicPr>
          <p:cNvPr id="10243" name="Content Placeholder 5">
            <a:extLst>
              <a:ext uri="{FF2B5EF4-FFF2-40B4-BE49-F238E27FC236}">
                <a16:creationId xmlns:a16="http://schemas.microsoft.com/office/drawing/2014/main" id="{D394F6DB-7CB8-EA48-9F12-1F6C531E13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522" b="-39522"/>
          <a:stretch>
            <a:fillRect/>
          </a:stretch>
        </p:blipFill>
        <p:spPr>
          <a:xfrm>
            <a:off x="395288" y="1989138"/>
            <a:ext cx="3657600" cy="4140200"/>
          </a:xfrm>
        </p:spPr>
      </p:pic>
      <p:sp>
        <p:nvSpPr>
          <p:cNvPr id="10244" name="Content Placeholder 4">
            <a:extLst>
              <a:ext uri="{FF2B5EF4-FFF2-40B4-BE49-F238E27FC236}">
                <a16:creationId xmlns:a16="http://schemas.microsoft.com/office/drawing/2014/main" id="{916ED505-633C-5748-ABF2-B9DBDC93533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752600"/>
            <a:ext cx="4038600" cy="414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300"/>
              <a:t>Jean-Martin Charcot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French Neurologist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Traumatic Hysteria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Hypnosis</a:t>
            </a:r>
          </a:p>
          <a:p>
            <a:pPr lvl="1">
              <a:lnSpc>
                <a:spcPct val="80000"/>
              </a:lnSpc>
            </a:pPr>
            <a:endParaRPr lang="en-GB" altLang="en-US" sz="1100"/>
          </a:p>
          <a:p>
            <a:pPr>
              <a:lnSpc>
                <a:spcPct val="80000"/>
              </a:lnSpc>
            </a:pPr>
            <a:r>
              <a:rPr lang="en-GB" altLang="en-US" sz="1300"/>
              <a:t>Pierre Janet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Coined </a:t>
            </a:r>
            <a:r>
              <a:rPr lang="ja-JP" altLang="en-GB" sz="1100"/>
              <a:t>‘</a:t>
            </a:r>
            <a:r>
              <a:rPr lang="en-GB" altLang="ja-JP" sz="1100"/>
              <a:t>dissociation</a:t>
            </a:r>
            <a:r>
              <a:rPr lang="ja-JP" altLang="en-GB" sz="1100"/>
              <a:t>’</a:t>
            </a:r>
            <a:endParaRPr lang="en-GB" altLang="ja-JP" sz="1100"/>
          </a:p>
          <a:p>
            <a:pPr lvl="1">
              <a:lnSpc>
                <a:spcPct val="80000"/>
              </a:lnSpc>
            </a:pPr>
            <a:r>
              <a:rPr lang="en-GB" altLang="en-US" sz="1100"/>
              <a:t>Saw dissociation as a maladaptive trait of the </a:t>
            </a:r>
            <a:r>
              <a:rPr lang="ja-JP" altLang="en-GB" sz="1100"/>
              <a:t>‘</a:t>
            </a:r>
            <a:r>
              <a:rPr lang="en-GB" altLang="ja-JP" sz="1100"/>
              <a:t>hysteric</a:t>
            </a:r>
            <a:r>
              <a:rPr lang="ja-JP" altLang="en-GB" sz="1100"/>
              <a:t>’</a:t>
            </a:r>
            <a:endParaRPr lang="en-GB" altLang="ja-JP" sz="1100"/>
          </a:p>
          <a:p>
            <a:pPr>
              <a:lnSpc>
                <a:spcPct val="80000"/>
              </a:lnSpc>
            </a:pPr>
            <a:endParaRPr lang="en-GB" altLang="en-US" sz="1300"/>
          </a:p>
          <a:p>
            <a:pPr>
              <a:lnSpc>
                <a:spcPct val="80000"/>
              </a:lnSpc>
            </a:pPr>
            <a:r>
              <a:rPr lang="en-GB" altLang="en-US" sz="1300"/>
              <a:t>Josef Breuer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Hypnotic technique with hysteria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Freud colleague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altLang="en-US" sz="1100"/>
          </a:p>
          <a:p>
            <a:pPr>
              <a:lnSpc>
                <a:spcPct val="80000"/>
              </a:lnSpc>
            </a:pPr>
            <a:r>
              <a:rPr lang="en-GB" altLang="en-US" sz="1300"/>
              <a:t>Sigmund Freud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Studied under Charcot 1885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Developed the ideas of traumatic unconscious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= Psychoanalysis using free-association instead of hypnosis</a:t>
            </a:r>
          </a:p>
          <a:p>
            <a:pPr lvl="1">
              <a:lnSpc>
                <a:spcPct val="80000"/>
              </a:lnSpc>
            </a:pPr>
            <a:r>
              <a:rPr lang="en-GB" altLang="en-US" sz="1100"/>
              <a:t>Dissociation as defence mechanism</a:t>
            </a:r>
          </a:p>
          <a:p>
            <a:pPr lvl="1">
              <a:lnSpc>
                <a:spcPct val="80000"/>
              </a:lnSpc>
            </a:pPr>
            <a:endParaRPr lang="en-GB" alt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B7148F8-C369-5545-BB35-3FB48C5EF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GB" altLang="en-US"/>
              <a:t>Terminology – DSM-5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4FCD198-032A-FC45-AD07-910EA7F95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5565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200" b="1">
                <a:latin typeface="Rockwell" panose="02060603020205020403" pitchFamily="18" charset="77"/>
              </a:rPr>
              <a:t>DSM-5</a:t>
            </a:r>
            <a:r>
              <a:rPr lang="en-GB" altLang="en-US" sz="2200">
                <a:latin typeface="Rockwell" panose="02060603020205020403" pitchFamily="18" charset="77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GB" altLang="en-US" sz="1900">
                <a:latin typeface="Rockwell" panose="02060603020205020403" pitchFamily="18" charset="77"/>
              </a:rPr>
              <a:t>DSM-5 has now specified </a:t>
            </a:r>
            <a:r>
              <a:rPr lang="ja-JP" altLang="en-GB" sz="1900">
                <a:latin typeface="Rockwell" panose="02060603020205020403" pitchFamily="18" charset="77"/>
              </a:rPr>
              <a:t>‘</a:t>
            </a:r>
            <a:r>
              <a:rPr lang="en-GB" altLang="ja-JP" sz="1900">
                <a:latin typeface="Rockwell" panose="02060603020205020403" pitchFamily="18" charset="77"/>
              </a:rPr>
              <a:t>Functional Neurological Symptom Disorder</a:t>
            </a:r>
            <a:r>
              <a:rPr lang="ja-JP" altLang="en-GB" sz="1900">
                <a:latin typeface="Rockwell" panose="02060603020205020403" pitchFamily="18" charset="77"/>
              </a:rPr>
              <a:t>’</a:t>
            </a:r>
            <a:r>
              <a:rPr lang="en-GB" altLang="ja-JP" sz="1900">
                <a:latin typeface="Rockwell" panose="02060603020205020403" pitchFamily="18" charset="77"/>
              </a:rPr>
              <a:t> as an alternative label to </a:t>
            </a:r>
            <a:r>
              <a:rPr lang="ja-JP" altLang="en-GB" sz="1900">
                <a:latin typeface="Rockwell" panose="02060603020205020403" pitchFamily="18" charset="77"/>
              </a:rPr>
              <a:t>‘</a:t>
            </a:r>
            <a:r>
              <a:rPr lang="en-GB" altLang="ja-JP" sz="1900">
                <a:latin typeface="Rockwell" panose="02060603020205020403" pitchFamily="18" charset="77"/>
              </a:rPr>
              <a:t>Conversion Disorder</a:t>
            </a:r>
            <a:r>
              <a:rPr lang="ja-JP" altLang="en-GB" sz="1900">
                <a:latin typeface="Rockwell" panose="02060603020205020403" pitchFamily="18" charset="77"/>
              </a:rPr>
              <a:t>’</a:t>
            </a:r>
            <a:r>
              <a:rPr lang="en-GB" altLang="ja-JP" sz="1900">
                <a:latin typeface="Rockwell" panose="02060603020205020403" pitchFamily="18" charset="77"/>
              </a:rPr>
              <a:t>:</a:t>
            </a:r>
          </a:p>
          <a:p>
            <a:pPr lvl="2">
              <a:lnSpc>
                <a:spcPct val="80000"/>
              </a:lnSpc>
            </a:pPr>
            <a:r>
              <a:rPr lang="en-GB" altLang="en-US" sz="1600">
                <a:latin typeface="Rockwell" panose="02060603020205020403" pitchFamily="18" charset="77"/>
              </a:rPr>
              <a:t>With weakness or paralysis</a:t>
            </a:r>
          </a:p>
          <a:p>
            <a:pPr lvl="2">
              <a:lnSpc>
                <a:spcPct val="80000"/>
              </a:lnSpc>
            </a:pPr>
            <a:r>
              <a:rPr lang="en-GB" altLang="en-US" sz="1600">
                <a:latin typeface="Rockwell" panose="02060603020205020403" pitchFamily="18" charset="77"/>
              </a:rPr>
              <a:t>With abnormal movement (e.g. Tremor, dystonic)</a:t>
            </a:r>
          </a:p>
          <a:p>
            <a:pPr lvl="2">
              <a:lnSpc>
                <a:spcPct val="80000"/>
              </a:lnSpc>
            </a:pPr>
            <a:r>
              <a:rPr lang="en-GB" altLang="en-US" sz="1600">
                <a:latin typeface="Rockwell" panose="02060603020205020403" pitchFamily="18" charset="77"/>
              </a:rPr>
              <a:t>With swallowing symptoms</a:t>
            </a:r>
          </a:p>
          <a:p>
            <a:pPr lvl="2">
              <a:lnSpc>
                <a:spcPct val="80000"/>
              </a:lnSpc>
            </a:pPr>
            <a:r>
              <a:rPr lang="en-GB" altLang="en-US" sz="1600">
                <a:latin typeface="Rockwell" panose="02060603020205020403" pitchFamily="18" charset="77"/>
              </a:rPr>
              <a:t>With speech symptoms (e.g. Dysphonia, slurred speech)</a:t>
            </a:r>
          </a:p>
          <a:p>
            <a:pPr lvl="2">
              <a:lnSpc>
                <a:spcPct val="80000"/>
              </a:lnSpc>
            </a:pPr>
            <a:r>
              <a:rPr lang="en-GB" altLang="en-US" sz="1600">
                <a:latin typeface="Rockwell" panose="02060603020205020403" pitchFamily="18" charset="77"/>
              </a:rPr>
              <a:t>With attacks or seizures</a:t>
            </a:r>
          </a:p>
          <a:p>
            <a:pPr lvl="2">
              <a:lnSpc>
                <a:spcPct val="80000"/>
              </a:lnSpc>
            </a:pPr>
            <a:r>
              <a:rPr lang="en-GB" altLang="en-US" sz="1600">
                <a:latin typeface="Rockwell" panose="02060603020205020403" pitchFamily="18" charset="77"/>
              </a:rPr>
              <a:t>With anaesthesia or sensory loss</a:t>
            </a:r>
          </a:p>
          <a:p>
            <a:pPr lvl="2">
              <a:lnSpc>
                <a:spcPct val="80000"/>
              </a:lnSpc>
            </a:pPr>
            <a:r>
              <a:rPr lang="en-GB" altLang="en-US" sz="1600">
                <a:latin typeface="Rockwell" panose="02060603020205020403" pitchFamily="18" charset="77"/>
              </a:rPr>
              <a:t>With special sensory symptoms (e.g. Visual, olfactory, balance)</a:t>
            </a:r>
          </a:p>
          <a:p>
            <a:pPr lvl="2">
              <a:lnSpc>
                <a:spcPct val="80000"/>
              </a:lnSpc>
            </a:pPr>
            <a:r>
              <a:rPr lang="en-GB" altLang="en-US" sz="1600">
                <a:latin typeface="Rockwell" panose="02060603020205020403" pitchFamily="18" charset="77"/>
              </a:rPr>
              <a:t>With mixed symptoms</a:t>
            </a:r>
          </a:p>
          <a:p>
            <a:pPr lvl="2">
              <a:lnSpc>
                <a:spcPct val="80000"/>
              </a:lnSpc>
            </a:pPr>
            <a:r>
              <a:rPr lang="en-GB" altLang="en-US" sz="1600">
                <a:latin typeface="Rockwell" panose="02060603020205020403" pitchFamily="18" charset="77"/>
              </a:rPr>
              <a:t>Dissociative amnesia (300.12) and Depersonalization/Derealization Disorder (300.6) coded separately</a:t>
            </a:r>
          </a:p>
          <a:p>
            <a:pPr>
              <a:lnSpc>
                <a:spcPct val="80000"/>
              </a:lnSpc>
            </a:pPr>
            <a:r>
              <a:rPr lang="en-GB" altLang="en-US" sz="2200">
                <a:latin typeface="Rockwell" panose="02060603020205020403" pitchFamily="18" charset="77"/>
              </a:rPr>
              <a:t>To specify acute/persistent &amp; with/without stressor.</a:t>
            </a:r>
          </a:p>
          <a:p>
            <a:pPr lvl="2">
              <a:lnSpc>
                <a:spcPct val="70000"/>
              </a:lnSpc>
            </a:pPr>
            <a:endParaRPr lang="en-GB" altLang="en-US" sz="1600">
              <a:latin typeface="Rockwell" panose="02060603020205020403" pitchFamily="18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CF99736-21FF-7D4A-9A6E-72F13256A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GB" altLang="en-US"/>
              <a:t>Terminology for FNSD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084265F-4EFD-5643-B347-F5F79489A2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marL="0" indent="0">
              <a:buFontTx/>
              <a:buNone/>
            </a:pPr>
            <a:endParaRPr lang="en-GB" altLang="en-US" sz="2200" b="1">
              <a:latin typeface="Rockwell" panose="02060603020205020403" pitchFamily="18" charset="77"/>
            </a:endParaRPr>
          </a:p>
          <a:p>
            <a:pPr marL="0" indent="0"/>
            <a:r>
              <a:rPr lang="en-GB" altLang="en-US" sz="2200" b="1">
                <a:latin typeface="Rockwell" panose="02060603020205020403" pitchFamily="18" charset="77"/>
              </a:rPr>
              <a:t>ICD-10</a:t>
            </a:r>
            <a:r>
              <a:rPr lang="en-GB" altLang="en-US" sz="2200">
                <a:latin typeface="Rockwell" panose="02060603020205020403" pitchFamily="18" charset="77"/>
              </a:rPr>
              <a:t>:</a:t>
            </a:r>
          </a:p>
          <a:p>
            <a:pPr lvl="1"/>
            <a:r>
              <a:rPr lang="en-GB" altLang="en-US" sz="1900">
                <a:latin typeface="Rockwell" panose="02060603020205020403" pitchFamily="18" charset="77"/>
              </a:rPr>
              <a:t>Dissociative/Conversion Disorder (F44.0 – F44.9 – includes dissociative amnesia)</a:t>
            </a:r>
          </a:p>
          <a:p>
            <a:pPr lvl="1"/>
            <a:r>
              <a:rPr lang="en-GB" altLang="en-US" sz="1900">
                <a:latin typeface="Rockwell" panose="02060603020205020403" pitchFamily="18" charset="77"/>
              </a:rPr>
              <a:t>Dissociative motor disorders (F44.4)</a:t>
            </a:r>
          </a:p>
          <a:p>
            <a:pPr lvl="1"/>
            <a:r>
              <a:rPr lang="en-GB" altLang="en-US" sz="1900">
                <a:latin typeface="Rockwell" panose="02060603020205020403" pitchFamily="18" charset="77"/>
              </a:rPr>
              <a:t>Dissociative Convulsions (F44.5)</a:t>
            </a:r>
          </a:p>
          <a:p>
            <a:pPr lvl="1"/>
            <a:r>
              <a:rPr lang="en-GB" altLang="en-US" sz="1900">
                <a:latin typeface="Rockwell" panose="02060603020205020403" pitchFamily="18" charset="77"/>
              </a:rPr>
              <a:t>Dissociative anaesthesia &amp; sensory loss (F44.6)</a:t>
            </a:r>
          </a:p>
          <a:p>
            <a:pPr lvl="1"/>
            <a:r>
              <a:rPr lang="en-GB" altLang="en-US" sz="1900">
                <a:latin typeface="Rockwell" panose="02060603020205020403" pitchFamily="18" charset="77"/>
              </a:rPr>
              <a:t>Neurasthenia (F48.0)</a:t>
            </a:r>
          </a:p>
          <a:p>
            <a:pPr lvl="1"/>
            <a:r>
              <a:rPr lang="en-GB" altLang="en-US" sz="1900">
                <a:latin typeface="Rockwell" panose="02060603020205020403" pitchFamily="18" charset="77"/>
              </a:rPr>
              <a:t>Depersonalisation/Derealisation (F48.1)</a:t>
            </a:r>
          </a:p>
          <a:p>
            <a:pPr marL="0" indent="0"/>
            <a:endParaRPr lang="en-GB" altLang="en-US" sz="2200">
              <a:latin typeface="Rockwell" panose="02060603020205020403" pitchFamily="18" charset="77"/>
            </a:endParaRPr>
          </a:p>
          <a:p>
            <a:pPr marL="0" indent="0"/>
            <a:r>
              <a:rPr lang="en-GB" altLang="en-US" sz="2200">
                <a:latin typeface="Rockwell" panose="02060603020205020403" pitchFamily="18" charset="77"/>
              </a:rPr>
              <a:t>ICD-11 – revision expected to include FNDS</a:t>
            </a:r>
          </a:p>
          <a:p>
            <a:pPr lvl="1">
              <a:lnSpc>
                <a:spcPct val="80000"/>
              </a:lnSpc>
            </a:pPr>
            <a:endParaRPr lang="en-GB" altLang="en-US" sz="1900">
              <a:latin typeface="Rockwell" panose="02060603020205020403" pitchFamily="18" charset="77"/>
            </a:endParaRPr>
          </a:p>
          <a:p>
            <a:pPr lvl="2">
              <a:lnSpc>
                <a:spcPct val="80000"/>
              </a:lnSpc>
            </a:pPr>
            <a:endParaRPr lang="en-GB" altLang="en-US" sz="1600">
              <a:latin typeface="Rockwell" panose="02060603020205020403" pitchFamily="18" charset="77"/>
            </a:endParaRPr>
          </a:p>
          <a:p>
            <a:pPr lvl="1">
              <a:lnSpc>
                <a:spcPct val="80000"/>
              </a:lnSpc>
            </a:pPr>
            <a:endParaRPr lang="en-GB" altLang="en-US" sz="1900">
              <a:latin typeface="Rockwell" panose="02060603020205020403" pitchFamily="18" charset="7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BC0312F-8215-4159-BF4A-D79FFBE6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813"/>
            <a:ext cx="8913813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FFFF"/>
                </a:solidFill>
                <a:ea typeface="+mj-ea"/>
                <a:cs typeface="+mj-cs"/>
              </a:rPr>
              <a:t>FNSD Epidemiology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7CB19D88-7C27-A240-8FEA-9B1A2892A0E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148263" y="1066800"/>
            <a:ext cx="3565525" cy="5210175"/>
          </a:xfrm>
        </p:spPr>
        <p:txBody>
          <a:bodyPr/>
          <a:lstStyle/>
          <a:p>
            <a:r>
              <a:rPr lang="en-GB" altLang="en-US" sz="1300">
                <a:latin typeface="Rockwell" panose="02060603020205020403" pitchFamily="18" charset="77"/>
              </a:rPr>
              <a:t>Around 1/3 of patients presenting to Neurology outpatients with symptoms such as blackouts, collapse, somatosensory disturbance, weakness, which are primarily FND (Graham, 2016; Stone </a:t>
            </a:r>
            <a:r>
              <a:rPr lang="en-GB" altLang="en-US" sz="1300" i="1">
                <a:latin typeface="Rockwell" panose="02060603020205020403" pitchFamily="18" charset="77"/>
              </a:rPr>
              <a:t>et al.</a:t>
            </a:r>
            <a:r>
              <a:rPr lang="en-GB" altLang="en-US" sz="1300">
                <a:latin typeface="Rockwell" panose="02060603020205020403" pitchFamily="18" charset="77"/>
              </a:rPr>
              <a:t> 2010).</a:t>
            </a:r>
          </a:p>
          <a:p>
            <a:endParaRPr lang="en-GB" altLang="en-US" sz="1300">
              <a:latin typeface="Rockwell" panose="02060603020205020403" pitchFamily="18" charset="77"/>
            </a:endParaRPr>
          </a:p>
          <a:p>
            <a:r>
              <a:rPr lang="en-GB" altLang="en-US" sz="1300">
                <a:latin typeface="Rockwell" panose="02060603020205020403" pitchFamily="18" charset="77"/>
              </a:rPr>
              <a:t>Approximately 10% of stroke admissions are </a:t>
            </a:r>
            <a:r>
              <a:rPr lang="ja-JP" altLang="en-GB" sz="1300">
                <a:latin typeface="Rockwell" panose="02060603020205020403" pitchFamily="18" charset="77"/>
              </a:rPr>
              <a:t>‘</a:t>
            </a:r>
            <a:r>
              <a:rPr lang="en-GB" altLang="ja-JP" sz="1300">
                <a:latin typeface="Rockwell" panose="02060603020205020403" pitchFamily="18" charset="77"/>
              </a:rPr>
              <a:t>functional</a:t>
            </a:r>
            <a:r>
              <a:rPr lang="ja-JP" altLang="en-GB" sz="1300">
                <a:latin typeface="Rockwell" panose="02060603020205020403" pitchFamily="18" charset="77"/>
              </a:rPr>
              <a:t>’</a:t>
            </a:r>
            <a:r>
              <a:rPr lang="en-GB" altLang="ja-JP" sz="1300">
                <a:latin typeface="Rockwell" panose="02060603020205020403" pitchFamily="18" charset="77"/>
              </a:rPr>
              <a:t> (Gargalas et al., 2015)</a:t>
            </a:r>
          </a:p>
          <a:p>
            <a:endParaRPr lang="en-GB" altLang="en-US" sz="1300">
              <a:latin typeface="Rockwell" panose="02060603020205020403" pitchFamily="18" charset="77"/>
            </a:endParaRPr>
          </a:p>
          <a:p>
            <a:r>
              <a:rPr lang="en-GB" altLang="en-US" sz="1300">
                <a:latin typeface="Rockwell" panose="02060603020205020403" pitchFamily="18" charset="77"/>
              </a:rPr>
              <a:t>Approximately 7% of MS patients also have co-morbid functional symptoms</a:t>
            </a:r>
          </a:p>
          <a:p>
            <a:endParaRPr lang="en-GB" altLang="en-US" sz="1300">
              <a:latin typeface="Rockwell" panose="02060603020205020403" pitchFamily="18" charset="77"/>
            </a:endParaRPr>
          </a:p>
          <a:p>
            <a:r>
              <a:rPr lang="en-GB" altLang="en-US" sz="1300">
                <a:latin typeface="Rockwell" panose="02060603020205020403" pitchFamily="18" charset="77"/>
              </a:rPr>
              <a:t>Up to 29% of patients with epilepsy have co-morbid NES.</a:t>
            </a:r>
          </a:p>
          <a:p>
            <a:endParaRPr lang="en-GB" altLang="en-US" sz="1300">
              <a:latin typeface="Rockwell" panose="02060603020205020403" pitchFamily="18" charset="77"/>
            </a:endParaRPr>
          </a:p>
          <a:p>
            <a:r>
              <a:rPr lang="en-GB" altLang="en-US" sz="1300">
                <a:latin typeface="Rockwell" panose="02060603020205020403" pitchFamily="18" charset="77"/>
              </a:rPr>
              <a:t>Substantial overlap with chronic health conditions such as pain, CF/ME, fibromyalgia</a:t>
            </a:r>
          </a:p>
          <a:p>
            <a:pPr eaLnBrk="1" hangingPunct="1">
              <a:lnSpc>
                <a:spcPct val="60000"/>
              </a:lnSpc>
            </a:pPr>
            <a:endParaRPr lang="en-GB" altLang="en-US" sz="800">
              <a:latin typeface="Rockwell" panose="02060603020205020403" pitchFamily="18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49E22-DD93-4377-BA03-469EA6917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9050"/>
            <a:ext cx="3249613" cy="3998913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7565</TotalTime>
  <Words>2244</Words>
  <Application>Microsoft Macintosh PowerPoint</Application>
  <PresentationFormat>On-screen Show (4:3)</PresentationFormat>
  <Paragraphs>277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MS PGothic</vt:lpstr>
      <vt:lpstr>Calibri</vt:lpstr>
      <vt:lpstr>Rockwell</vt:lpstr>
      <vt:lpstr>Default Design</vt:lpstr>
      <vt:lpstr>Hypnosis &amp; Functional Neurological Symptom Disorder (FND) BSCAH Annual Conference June 2019</vt:lpstr>
      <vt:lpstr>What is fnd?</vt:lpstr>
      <vt:lpstr>condition of disrupted movement, sensation, cognition, and perception that is not associated with abnormal neurophysiology or structural Physical defect</vt:lpstr>
      <vt:lpstr>That doesn’t mean that the CNS is working normally however….   Substantial evidence that neural functioning is different in patients with FND</vt:lpstr>
      <vt:lpstr>PowerPoint Presentation</vt:lpstr>
      <vt:lpstr>Historical context – Hysterical Neuroses</vt:lpstr>
      <vt:lpstr>Terminology – DSM-5</vt:lpstr>
      <vt:lpstr>Terminology for FNSD</vt:lpstr>
      <vt:lpstr>FNSD Epidemiology</vt:lpstr>
      <vt:lpstr>Traditional psychological models of FND</vt:lpstr>
      <vt:lpstr>PowerPoint Presentation</vt:lpstr>
      <vt:lpstr>PowerPoint Presentation</vt:lpstr>
      <vt:lpstr>PowerPoint Presentation</vt:lpstr>
      <vt:lpstr>Neurocognitive models</vt:lpstr>
      <vt:lpstr>Bayesian Brain in FND</vt:lpstr>
      <vt:lpstr>Bayesian Brain</vt:lpstr>
      <vt:lpstr>PowerPoint Presentation</vt:lpstr>
      <vt:lpstr>PowerPoint Presentation</vt:lpstr>
      <vt:lpstr>Sir James Paget – Nervous Mimicry</vt:lpstr>
      <vt:lpstr>PowerPoint Presentation</vt:lpstr>
      <vt:lpstr>Let’s create a (transient!) functional symptom!</vt:lpstr>
      <vt:lpstr> What does Hypnosis have to do with FND?</vt:lpstr>
      <vt:lpstr>Hypnosis &amp; Neuroscience Evidence</vt:lpstr>
      <vt:lpstr>What does Hypnosis have to do with FND?</vt:lpstr>
      <vt:lpstr>Hypnosis &amp; Neuropsychological Evidence</vt:lpstr>
      <vt:lpstr>Automatic Neuropsychological processes: reading</vt:lpstr>
      <vt:lpstr>Stroop effect</vt:lpstr>
      <vt:lpstr>Hypnosis Recreates Functional Amnesia</vt:lpstr>
      <vt:lpstr>PowerPoint Presentation</vt:lpstr>
      <vt:lpstr>Moene et al. (2003)</vt:lpstr>
      <vt:lpstr>Hypnotic strategies for working with FND Moene et al. (2008); adapted from Deeley, Q. (2016)</vt:lpstr>
      <vt:lpstr>Hypnotic strategies for working with FND Moene et al. (2008); adapted from Deeley, Q. (2016)</vt:lpstr>
      <vt:lpstr>Hypnotic strategies for working with FND Moene et al. (2008); adapted from Deeley, Q. (2016)</vt:lpstr>
      <vt:lpstr>Hypnosis for stroke rehabilitation Diamond et al. (2006)</vt:lpstr>
      <vt:lpstr>Hypnosis for stroke rehabilitation Diamond et al. (2006)</vt:lpstr>
      <vt:lpstr>Process similarities of FND &amp; Hypnosis</vt:lpstr>
      <vt:lpstr>Hypnosis provides a Trojan Horse…</vt:lpstr>
      <vt:lpstr>Conclusions</vt:lpstr>
      <vt:lpstr>PowerPoint Presentation</vt:lpstr>
    </vt:vector>
  </TitlesOfParts>
  <Company>Medical Illustration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Sandford Phil (RTR) South Tees NHS Trust</dc:creator>
  <cp:lastModifiedBy>Microsoft Office User</cp:lastModifiedBy>
  <cp:revision>703</cp:revision>
  <cp:lastPrinted>2016-01-20T15:25:51Z</cp:lastPrinted>
  <dcterms:modified xsi:type="dcterms:W3CDTF">2019-07-31T07:26:10Z</dcterms:modified>
</cp:coreProperties>
</file>